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5" r:id="rId2"/>
  </p:sldMasterIdLst>
  <p:notesMasterIdLst>
    <p:notesMasterId r:id="rId48"/>
  </p:notesMasterIdLst>
  <p:handoutMasterIdLst>
    <p:handoutMasterId r:id="rId49"/>
  </p:handoutMasterIdLst>
  <p:sldIdLst>
    <p:sldId id="256" r:id="rId3"/>
    <p:sldId id="351" r:id="rId4"/>
    <p:sldId id="350" r:id="rId5"/>
    <p:sldId id="508" r:id="rId6"/>
    <p:sldId id="511" r:id="rId7"/>
    <p:sldId id="510" r:id="rId8"/>
    <p:sldId id="513" r:id="rId9"/>
    <p:sldId id="514" r:id="rId10"/>
    <p:sldId id="466" r:id="rId11"/>
    <p:sldId id="468" r:id="rId12"/>
    <p:sldId id="483" r:id="rId13"/>
    <p:sldId id="486" r:id="rId14"/>
    <p:sldId id="485" r:id="rId15"/>
    <p:sldId id="488" r:id="rId16"/>
    <p:sldId id="490" r:id="rId17"/>
    <p:sldId id="492" r:id="rId18"/>
    <p:sldId id="494" r:id="rId19"/>
    <p:sldId id="516" r:id="rId20"/>
    <p:sldId id="470" r:id="rId21"/>
    <p:sldId id="472" r:id="rId22"/>
    <p:sldId id="476" r:id="rId23"/>
    <p:sldId id="335" r:id="rId24"/>
    <p:sldId id="343" r:id="rId25"/>
    <p:sldId id="344" r:id="rId26"/>
    <p:sldId id="340" r:id="rId27"/>
    <p:sldId id="456" r:id="rId28"/>
    <p:sldId id="459" r:id="rId29"/>
    <p:sldId id="460" r:id="rId30"/>
    <p:sldId id="461" r:id="rId31"/>
    <p:sldId id="462" r:id="rId32"/>
    <p:sldId id="517" r:id="rId33"/>
    <p:sldId id="519" r:id="rId34"/>
    <p:sldId id="521" r:id="rId35"/>
    <p:sldId id="522" r:id="rId36"/>
    <p:sldId id="414" r:id="rId37"/>
    <p:sldId id="415" r:id="rId38"/>
    <p:sldId id="416" r:id="rId39"/>
    <p:sldId id="419" r:id="rId40"/>
    <p:sldId id="420" r:id="rId41"/>
    <p:sldId id="421" r:id="rId42"/>
    <p:sldId id="423" r:id="rId43"/>
    <p:sldId id="443" r:id="rId44"/>
    <p:sldId id="425" r:id="rId45"/>
    <p:sldId id="523" r:id="rId46"/>
    <p:sldId id="353" r:id="rId47"/>
  </p:sldIdLst>
  <p:sldSz cx="9144000" cy="6858000" type="screen4x3"/>
  <p:notesSz cx="9582150" cy="72961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0000"/>
    <a:srgbClr val="00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888" autoAdjust="0"/>
    <p:restoredTop sz="74956" autoAdjust="0"/>
  </p:normalViewPr>
  <p:slideViewPr>
    <p:cSldViewPr>
      <p:cViewPr varScale="1">
        <p:scale>
          <a:sx n="60" d="100"/>
          <a:sy n="60" d="100"/>
        </p:scale>
        <p:origin x="8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4152681" cy="364324"/>
          </a:xfrm>
          <a:prstGeom prst="rect">
            <a:avLst/>
          </a:prstGeom>
          <a:noFill/>
          <a:ln w="9525">
            <a:noFill/>
            <a:miter lim="800000"/>
            <a:headEnd/>
            <a:tailEnd/>
          </a:ln>
          <a:effectLst/>
        </p:spPr>
        <p:txBody>
          <a:bodyPr vert="horz" wrap="square" lIns="96435" tIns="48218" rIns="96435" bIns="48218" numCol="1" anchor="t" anchorCtr="0" compatLnSpc="1">
            <a:prstTxWarp prst="textNoShape">
              <a:avLst/>
            </a:prstTxWarp>
          </a:bodyPr>
          <a:lstStyle>
            <a:lvl1pPr defTabSz="964519" eaLnBrk="0" hangingPunct="0">
              <a:defRPr sz="1300" smtClean="0"/>
            </a:lvl1pPr>
          </a:lstStyle>
          <a:p>
            <a:pPr>
              <a:defRPr/>
            </a:pPr>
            <a:endParaRPr lang="en-US"/>
          </a:p>
        </p:txBody>
      </p:sp>
      <p:sp>
        <p:nvSpPr>
          <p:cNvPr id="182275" name="Rectangle 3"/>
          <p:cNvSpPr>
            <a:spLocks noGrp="1" noChangeArrowheads="1"/>
          </p:cNvSpPr>
          <p:nvPr>
            <p:ph type="dt" sz="quarter" idx="1"/>
          </p:nvPr>
        </p:nvSpPr>
        <p:spPr bwMode="auto">
          <a:xfrm>
            <a:off x="5427391" y="0"/>
            <a:ext cx="4152681" cy="364324"/>
          </a:xfrm>
          <a:prstGeom prst="rect">
            <a:avLst/>
          </a:prstGeom>
          <a:noFill/>
          <a:ln w="9525">
            <a:noFill/>
            <a:miter lim="800000"/>
            <a:headEnd/>
            <a:tailEnd/>
          </a:ln>
          <a:effectLst/>
        </p:spPr>
        <p:txBody>
          <a:bodyPr vert="horz" wrap="square" lIns="96435" tIns="48218" rIns="96435" bIns="48218" numCol="1" anchor="t" anchorCtr="0" compatLnSpc="1">
            <a:prstTxWarp prst="textNoShape">
              <a:avLst/>
            </a:prstTxWarp>
          </a:bodyPr>
          <a:lstStyle>
            <a:lvl1pPr algn="r" defTabSz="964519" eaLnBrk="0" hangingPunct="0">
              <a:defRPr sz="1300" smtClean="0"/>
            </a:lvl1pPr>
          </a:lstStyle>
          <a:p>
            <a:pPr>
              <a:defRPr/>
            </a:pPr>
            <a:fld id="{46C89F6D-DA2C-47FE-82DA-7C635330BB18}" type="datetimeFigureOut">
              <a:rPr lang="en-US"/>
              <a:pPr>
                <a:defRPr/>
              </a:pPr>
              <a:t>3/25/2020</a:t>
            </a:fld>
            <a:endParaRPr lang="en-US"/>
          </a:p>
        </p:txBody>
      </p:sp>
      <p:sp>
        <p:nvSpPr>
          <p:cNvPr id="182276" name="Rectangle 4"/>
          <p:cNvSpPr>
            <a:spLocks noGrp="1" noChangeArrowheads="1"/>
          </p:cNvSpPr>
          <p:nvPr>
            <p:ph type="ftr" sz="quarter" idx="2"/>
          </p:nvPr>
        </p:nvSpPr>
        <p:spPr bwMode="auto">
          <a:xfrm>
            <a:off x="0" y="6930620"/>
            <a:ext cx="4152681" cy="364324"/>
          </a:xfrm>
          <a:prstGeom prst="rect">
            <a:avLst/>
          </a:prstGeom>
          <a:noFill/>
          <a:ln w="9525">
            <a:noFill/>
            <a:miter lim="800000"/>
            <a:headEnd/>
            <a:tailEnd/>
          </a:ln>
          <a:effectLst/>
        </p:spPr>
        <p:txBody>
          <a:bodyPr vert="horz" wrap="square" lIns="96435" tIns="48218" rIns="96435" bIns="48218" numCol="1" anchor="b" anchorCtr="0" compatLnSpc="1">
            <a:prstTxWarp prst="textNoShape">
              <a:avLst/>
            </a:prstTxWarp>
          </a:bodyPr>
          <a:lstStyle>
            <a:lvl1pPr defTabSz="964519" eaLnBrk="0" hangingPunct="0">
              <a:defRPr sz="1300" smtClean="0"/>
            </a:lvl1pPr>
          </a:lstStyle>
          <a:p>
            <a:pPr>
              <a:defRPr/>
            </a:pPr>
            <a:endParaRPr lang="en-US"/>
          </a:p>
        </p:txBody>
      </p:sp>
      <p:sp>
        <p:nvSpPr>
          <p:cNvPr id="182277" name="Rectangle 5"/>
          <p:cNvSpPr>
            <a:spLocks noGrp="1" noChangeArrowheads="1"/>
          </p:cNvSpPr>
          <p:nvPr>
            <p:ph type="sldNum" sz="quarter" idx="3"/>
          </p:nvPr>
        </p:nvSpPr>
        <p:spPr bwMode="auto">
          <a:xfrm>
            <a:off x="5427391" y="6930620"/>
            <a:ext cx="4152681" cy="364324"/>
          </a:xfrm>
          <a:prstGeom prst="rect">
            <a:avLst/>
          </a:prstGeom>
          <a:noFill/>
          <a:ln w="9525">
            <a:noFill/>
            <a:miter lim="800000"/>
            <a:headEnd/>
            <a:tailEnd/>
          </a:ln>
          <a:effectLst/>
        </p:spPr>
        <p:txBody>
          <a:bodyPr vert="horz" wrap="square" lIns="96435" tIns="48218" rIns="96435" bIns="48218" numCol="1" anchor="b" anchorCtr="0" compatLnSpc="1">
            <a:prstTxWarp prst="textNoShape">
              <a:avLst/>
            </a:prstTxWarp>
          </a:bodyPr>
          <a:lstStyle>
            <a:lvl1pPr algn="r" defTabSz="964519" eaLnBrk="0" hangingPunct="0">
              <a:defRPr sz="1300" smtClean="0"/>
            </a:lvl1pPr>
          </a:lstStyle>
          <a:p>
            <a:pPr>
              <a:defRPr/>
            </a:pPr>
            <a:fld id="{5F6B1D71-994E-4937-80CB-B1572E91F49E}" type="slidenum">
              <a:rPr lang="en-US"/>
              <a:pPr>
                <a:defRPr/>
              </a:pPr>
              <a:t>‹#›</a:t>
            </a:fld>
            <a:endParaRPr lang="en-US"/>
          </a:p>
        </p:txBody>
      </p:sp>
    </p:spTree>
    <p:extLst>
      <p:ext uri="{BB962C8B-B14F-4D97-AF65-F5344CB8AC3E}">
        <p14:creationId xmlns:p14="http://schemas.microsoft.com/office/powerpoint/2010/main" val="3452189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152681" cy="364324"/>
          </a:xfrm>
          <a:prstGeom prst="rect">
            <a:avLst/>
          </a:prstGeom>
          <a:noFill/>
          <a:ln w="9525">
            <a:noFill/>
            <a:miter lim="800000"/>
            <a:headEnd/>
            <a:tailEnd/>
          </a:ln>
        </p:spPr>
        <p:txBody>
          <a:bodyPr vert="horz" wrap="square" lIns="96435" tIns="48218" rIns="96435" bIns="48218" numCol="1" anchor="t" anchorCtr="0" compatLnSpc="1">
            <a:prstTxWarp prst="textNoShape">
              <a:avLst/>
            </a:prstTxWarp>
          </a:bodyPr>
          <a:lstStyle>
            <a:lvl1pPr defTabSz="964519">
              <a:defRPr sz="1300" smtClean="0"/>
            </a:lvl1pPr>
          </a:lstStyle>
          <a:p>
            <a:pPr>
              <a:defRPr/>
            </a:pPr>
            <a:endParaRPr lang="id-ID"/>
          </a:p>
        </p:txBody>
      </p:sp>
      <p:sp>
        <p:nvSpPr>
          <p:cNvPr id="3" name="Date Placeholder 2"/>
          <p:cNvSpPr>
            <a:spLocks noGrp="1"/>
          </p:cNvSpPr>
          <p:nvPr>
            <p:ph type="dt" idx="1"/>
          </p:nvPr>
        </p:nvSpPr>
        <p:spPr bwMode="auto">
          <a:xfrm>
            <a:off x="5427391" y="0"/>
            <a:ext cx="4152681" cy="364324"/>
          </a:xfrm>
          <a:prstGeom prst="rect">
            <a:avLst/>
          </a:prstGeom>
          <a:noFill/>
          <a:ln w="9525">
            <a:noFill/>
            <a:miter lim="800000"/>
            <a:headEnd/>
            <a:tailEnd/>
          </a:ln>
        </p:spPr>
        <p:txBody>
          <a:bodyPr vert="horz" wrap="square" lIns="96435" tIns="48218" rIns="96435" bIns="48218" numCol="1" anchor="t" anchorCtr="0" compatLnSpc="1">
            <a:prstTxWarp prst="textNoShape">
              <a:avLst/>
            </a:prstTxWarp>
          </a:bodyPr>
          <a:lstStyle>
            <a:lvl1pPr algn="r" defTabSz="964519">
              <a:defRPr sz="1300" smtClean="0"/>
            </a:lvl1pPr>
          </a:lstStyle>
          <a:p>
            <a:pPr>
              <a:defRPr/>
            </a:pPr>
            <a:fld id="{B5969368-21BB-4CBF-B24F-0A19B8BB1D23}" type="datetimeFigureOut">
              <a:rPr lang="en-US"/>
              <a:pPr>
                <a:defRPr/>
              </a:pPr>
              <a:t>3/25/2020</a:t>
            </a:fld>
            <a:endParaRPr lang="en-US"/>
          </a:p>
        </p:txBody>
      </p:sp>
      <p:sp>
        <p:nvSpPr>
          <p:cNvPr id="4" name="Slide Image Placeholder 3"/>
          <p:cNvSpPr>
            <a:spLocks noGrp="1" noRot="1" noChangeAspect="1"/>
          </p:cNvSpPr>
          <p:nvPr>
            <p:ph type="sldImg" idx="2"/>
          </p:nvPr>
        </p:nvSpPr>
        <p:spPr>
          <a:xfrm>
            <a:off x="2967038" y="547688"/>
            <a:ext cx="3648075" cy="2736850"/>
          </a:xfrm>
          <a:prstGeom prst="rect">
            <a:avLst/>
          </a:prstGeom>
          <a:noFill/>
          <a:ln w="12700">
            <a:solidFill>
              <a:prstClr val="black"/>
            </a:solidFill>
          </a:ln>
        </p:spPr>
        <p:txBody>
          <a:bodyPr vert="horz" lIns="91226" tIns="45612" rIns="91226" bIns="45612" rtlCol="0" anchor="ctr"/>
          <a:lstStyle/>
          <a:p>
            <a:pPr lvl="0"/>
            <a:endParaRPr lang="en-US" noProof="0" smtClean="0"/>
          </a:p>
        </p:txBody>
      </p:sp>
      <p:sp>
        <p:nvSpPr>
          <p:cNvPr id="5" name="Notes Placeholder 4"/>
          <p:cNvSpPr>
            <a:spLocks noGrp="1"/>
          </p:cNvSpPr>
          <p:nvPr>
            <p:ph type="body" sz="quarter" idx="3"/>
          </p:nvPr>
        </p:nvSpPr>
        <p:spPr bwMode="auto">
          <a:xfrm>
            <a:off x="958633" y="3465914"/>
            <a:ext cx="7664889" cy="3282544"/>
          </a:xfrm>
          <a:prstGeom prst="rect">
            <a:avLst/>
          </a:prstGeom>
          <a:noFill/>
          <a:ln w="9525">
            <a:noFill/>
            <a:miter lim="800000"/>
            <a:headEnd/>
            <a:tailEnd/>
          </a:ln>
        </p:spPr>
        <p:txBody>
          <a:bodyPr vert="horz" wrap="square" lIns="96435" tIns="48218" rIns="96435" bIns="482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6930620"/>
            <a:ext cx="4152681" cy="364324"/>
          </a:xfrm>
          <a:prstGeom prst="rect">
            <a:avLst/>
          </a:prstGeom>
          <a:noFill/>
          <a:ln w="9525">
            <a:noFill/>
            <a:miter lim="800000"/>
            <a:headEnd/>
            <a:tailEnd/>
          </a:ln>
        </p:spPr>
        <p:txBody>
          <a:bodyPr vert="horz" wrap="square" lIns="96435" tIns="48218" rIns="96435" bIns="48218" numCol="1" anchor="b" anchorCtr="0" compatLnSpc="1">
            <a:prstTxWarp prst="textNoShape">
              <a:avLst/>
            </a:prstTxWarp>
          </a:bodyPr>
          <a:lstStyle>
            <a:lvl1pPr defTabSz="964519">
              <a:defRPr sz="1300" smtClean="0"/>
            </a:lvl1pPr>
          </a:lstStyle>
          <a:p>
            <a:pPr>
              <a:defRPr/>
            </a:pPr>
            <a:endParaRPr lang="id-ID"/>
          </a:p>
        </p:txBody>
      </p:sp>
      <p:sp>
        <p:nvSpPr>
          <p:cNvPr id="7" name="Slide Number Placeholder 6"/>
          <p:cNvSpPr>
            <a:spLocks noGrp="1"/>
          </p:cNvSpPr>
          <p:nvPr>
            <p:ph type="sldNum" sz="quarter" idx="5"/>
          </p:nvPr>
        </p:nvSpPr>
        <p:spPr bwMode="auto">
          <a:xfrm>
            <a:off x="5427391" y="6930620"/>
            <a:ext cx="4152681" cy="364324"/>
          </a:xfrm>
          <a:prstGeom prst="rect">
            <a:avLst/>
          </a:prstGeom>
          <a:noFill/>
          <a:ln w="9525">
            <a:noFill/>
            <a:miter lim="800000"/>
            <a:headEnd/>
            <a:tailEnd/>
          </a:ln>
        </p:spPr>
        <p:txBody>
          <a:bodyPr vert="horz" wrap="square" lIns="96435" tIns="48218" rIns="96435" bIns="48218" numCol="1" anchor="b" anchorCtr="0" compatLnSpc="1">
            <a:prstTxWarp prst="textNoShape">
              <a:avLst/>
            </a:prstTxWarp>
          </a:bodyPr>
          <a:lstStyle>
            <a:lvl1pPr algn="r" defTabSz="964519">
              <a:defRPr sz="1300" smtClean="0"/>
            </a:lvl1pPr>
          </a:lstStyle>
          <a:p>
            <a:pPr>
              <a:defRPr/>
            </a:pPr>
            <a:fld id="{A13A1DB1-35CD-4617-AC1B-AFDCAD8A4668}" type="slidenum">
              <a:rPr lang="en-US"/>
              <a:pPr>
                <a:defRPr/>
              </a:pPr>
              <a:t>‹#›</a:t>
            </a:fld>
            <a:endParaRPr lang="en-US"/>
          </a:p>
        </p:txBody>
      </p:sp>
    </p:spTree>
    <p:extLst>
      <p:ext uri="{BB962C8B-B14F-4D97-AF65-F5344CB8AC3E}">
        <p14:creationId xmlns:p14="http://schemas.microsoft.com/office/powerpoint/2010/main" val="2976094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08548" name="Slide Number Placeholder 3"/>
          <p:cNvSpPr>
            <a:spLocks noGrp="1"/>
          </p:cNvSpPr>
          <p:nvPr>
            <p:ph type="sldNum" sz="quarter" idx="5"/>
          </p:nvPr>
        </p:nvSpPr>
        <p:spPr>
          <a:noFill/>
        </p:spPr>
        <p:txBody>
          <a:bodyPr/>
          <a:lstStyle/>
          <a:p>
            <a:fld id="{1B1C3687-4DB7-4B21-9CAE-6D918666B926}" type="slidenum">
              <a:rPr lang="en-US"/>
              <a:pPr/>
              <a:t>1</a:t>
            </a:fld>
            <a:endParaRPr lang="en-US"/>
          </a:p>
        </p:txBody>
      </p:sp>
    </p:spTree>
    <p:extLst>
      <p:ext uri="{BB962C8B-B14F-4D97-AF65-F5344CB8AC3E}">
        <p14:creationId xmlns:p14="http://schemas.microsoft.com/office/powerpoint/2010/main" val="80746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656EE-9AE2-496A-BE9C-2124260900F4}" type="slidenum">
              <a:rPr lang="en-US"/>
              <a:pPr/>
              <a:t>20</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616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E971A-BDC0-4340-BD93-D56EAFB2352B}" type="slidenum">
              <a:rPr lang="en-US"/>
              <a:pPr/>
              <a:t>21</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3462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15716" name="Slide Number Placeholder 3"/>
          <p:cNvSpPr>
            <a:spLocks noGrp="1"/>
          </p:cNvSpPr>
          <p:nvPr>
            <p:ph type="sldNum" sz="quarter" idx="5"/>
          </p:nvPr>
        </p:nvSpPr>
        <p:spPr>
          <a:noFill/>
        </p:spPr>
        <p:txBody>
          <a:bodyPr/>
          <a:lstStyle/>
          <a:p>
            <a:fld id="{05027886-610A-43CC-8239-7CA6DFCA1351}" type="slidenum">
              <a:rPr lang="en-US"/>
              <a:pPr/>
              <a:t>22</a:t>
            </a:fld>
            <a:endParaRPr lang="en-US"/>
          </a:p>
        </p:txBody>
      </p:sp>
    </p:spTree>
    <p:extLst>
      <p:ext uri="{BB962C8B-B14F-4D97-AF65-F5344CB8AC3E}">
        <p14:creationId xmlns:p14="http://schemas.microsoft.com/office/powerpoint/2010/main" val="3992327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a:noFill/>
          <a:ln/>
        </p:spPr>
        <p:txBody>
          <a:bodyPr/>
          <a:lstStyle/>
          <a:p>
            <a:pPr eaLnBrk="1" hangingPunct="1">
              <a:spcBef>
                <a:spcPct val="0"/>
              </a:spcBef>
            </a:pPr>
            <a:endParaRPr lang="id-ID" dirty="0" smtClean="0"/>
          </a:p>
        </p:txBody>
      </p:sp>
      <p:sp>
        <p:nvSpPr>
          <p:cNvPr id="123908" name="Slide Number Placeholder 3"/>
          <p:cNvSpPr>
            <a:spLocks noGrp="1"/>
          </p:cNvSpPr>
          <p:nvPr>
            <p:ph type="sldNum" sz="quarter" idx="5"/>
          </p:nvPr>
        </p:nvSpPr>
        <p:spPr>
          <a:noFill/>
        </p:spPr>
        <p:txBody>
          <a:bodyPr/>
          <a:lstStyle/>
          <a:p>
            <a:fld id="{F67CD0F8-7A50-4F04-9333-82E11106BD7E}" type="slidenum">
              <a:rPr lang="en-US"/>
              <a:pPr/>
              <a:t>23</a:t>
            </a:fld>
            <a:endParaRPr lang="en-US"/>
          </a:p>
        </p:txBody>
      </p:sp>
    </p:spTree>
    <p:extLst>
      <p:ext uri="{BB962C8B-B14F-4D97-AF65-F5344CB8AC3E}">
        <p14:creationId xmlns:p14="http://schemas.microsoft.com/office/powerpoint/2010/main" val="381869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24932" name="Slide Number Placeholder 3"/>
          <p:cNvSpPr>
            <a:spLocks noGrp="1"/>
          </p:cNvSpPr>
          <p:nvPr>
            <p:ph type="sldNum" sz="quarter" idx="5"/>
          </p:nvPr>
        </p:nvSpPr>
        <p:spPr>
          <a:noFill/>
        </p:spPr>
        <p:txBody>
          <a:bodyPr/>
          <a:lstStyle/>
          <a:p>
            <a:fld id="{A687277B-0E95-4396-9117-48D42EF7DAC9}" type="slidenum">
              <a:rPr lang="en-US"/>
              <a:pPr/>
              <a:t>24</a:t>
            </a:fld>
            <a:endParaRPr lang="en-US"/>
          </a:p>
        </p:txBody>
      </p:sp>
    </p:spTree>
    <p:extLst>
      <p:ext uri="{BB962C8B-B14F-4D97-AF65-F5344CB8AC3E}">
        <p14:creationId xmlns:p14="http://schemas.microsoft.com/office/powerpoint/2010/main" val="142238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25956" name="Slide Number Placeholder 3"/>
          <p:cNvSpPr>
            <a:spLocks noGrp="1"/>
          </p:cNvSpPr>
          <p:nvPr>
            <p:ph type="sldNum" sz="quarter" idx="5"/>
          </p:nvPr>
        </p:nvSpPr>
        <p:spPr>
          <a:noFill/>
        </p:spPr>
        <p:txBody>
          <a:bodyPr/>
          <a:lstStyle/>
          <a:p>
            <a:fld id="{FE364FCC-B767-405C-B304-38AD75D83090}" type="slidenum">
              <a:rPr lang="en-US"/>
              <a:pPr/>
              <a:t>25</a:t>
            </a:fld>
            <a:endParaRPr lang="en-US"/>
          </a:p>
        </p:txBody>
      </p:sp>
    </p:spTree>
    <p:extLst>
      <p:ext uri="{BB962C8B-B14F-4D97-AF65-F5344CB8AC3E}">
        <p14:creationId xmlns:p14="http://schemas.microsoft.com/office/powerpoint/2010/main" val="125770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a:noFill/>
          <a:ln/>
        </p:spPr>
        <p:txBody>
          <a:bodyPr/>
          <a:lstStyle/>
          <a:p>
            <a:pPr eaLnBrk="1" hangingPunct="1">
              <a:spcBef>
                <a:spcPct val="0"/>
              </a:spcBef>
            </a:pPr>
            <a:endParaRPr lang="id-ID" dirty="0" smtClean="0"/>
          </a:p>
        </p:txBody>
      </p:sp>
      <p:sp>
        <p:nvSpPr>
          <p:cNvPr id="134148" name="Slide Number Placeholder 3"/>
          <p:cNvSpPr>
            <a:spLocks noGrp="1"/>
          </p:cNvSpPr>
          <p:nvPr>
            <p:ph type="sldNum" sz="quarter" idx="5"/>
          </p:nvPr>
        </p:nvSpPr>
        <p:spPr>
          <a:noFill/>
        </p:spPr>
        <p:txBody>
          <a:bodyPr/>
          <a:lstStyle/>
          <a:p>
            <a:fld id="{2C78F079-20ED-43D3-AE42-DE78434AEF6C}" type="slidenum">
              <a:rPr lang="en-US"/>
              <a:pPr/>
              <a:t>26</a:t>
            </a:fld>
            <a:endParaRPr lang="en-US"/>
          </a:p>
        </p:txBody>
      </p:sp>
    </p:spTree>
    <p:extLst>
      <p:ext uri="{BB962C8B-B14F-4D97-AF65-F5344CB8AC3E}">
        <p14:creationId xmlns:p14="http://schemas.microsoft.com/office/powerpoint/2010/main" val="3094986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32100" name="Slide Number Placeholder 3"/>
          <p:cNvSpPr>
            <a:spLocks noGrp="1"/>
          </p:cNvSpPr>
          <p:nvPr>
            <p:ph type="sldNum" sz="quarter" idx="5"/>
          </p:nvPr>
        </p:nvSpPr>
        <p:spPr>
          <a:noFill/>
        </p:spPr>
        <p:txBody>
          <a:bodyPr/>
          <a:lstStyle/>
          <a:p>
            <a:fld id="{C20E56C4-571D-46AA-9A73-63816CC0E7B8}" type="slidenum">
              <a:rPr lang="en-US"/>
              <a:pPr/>
              <a:t>27</a:t>
            </a:fld>
            <a:endParaRPr lang="en-US"/>
          </a:p>
        </p:txBody>
      </p:sp>
    </p:spTree>
    <p:extLst>
      <p:ext uri="{BB962C8B-B14F-4D97-AF65-F5344CB8AC3E}">
        <p14:creationId xmlns:p14="http://schemas.microsoft.com/office/powerpoint/2010/main" val="2438613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a:noFill/>
          <a:ln/>
        </p:spPr>
        <p:txBody>
          <a:bodyPr/>
          <a:lstStyle/>
          <a:p>
            <a:pPr eaLnBrk="1" hangingPunct="1">
              <a:spcBef>
                <a:spcPct val="0"/>
              </a:spcBef>
            </a:pPr>
            <a:endParaRPr lang="id-ID" dirty="0" smtClean="0"/>
          </a:p>
        </p:txBody>
      </p:sp>
      <p:sp>
        <p:nvSpPr>
          <p:cNvPr id="133124" name="Slide Number Placeholder 3"/>
          <p:cNvSpPr>
            <a:spLocks noGrp="1"/>
          </p:cNvSpPr>
          <p:nvPr>
            <p:ph type="sldNum" sz="quarter" idx="5"/>
          </p:nvPr>
        </p:nvSpPr>
        <p:spPr>
          <a:noFill/>
        </p:spPr>
        <p:txBody>
          <a:bodyPr/>
          <a:lstStyle/>
          <a:p>
            <a:fld id="{43C8AE3F-645E-4FBF-8E4A-B3B5D3447632}" type="slidenum">
              <a:rPr lang="en-US"/>
              <a:pPr/>
              <a:t>28</a:t>
            </a:fld>
            <a:endParaRPr lang="en-US"/>
          </a:p>
        </p:txBody>
      </p:sp>
    </p:spTree>
    <p:extLst>
      <p:ext uri="{BB962C8B-B14F-4D97-AF65-F5344CB8AC3E}">
        <p14:creationId xmlns:p14="http://schemas.microsoft.com/office/powerpoint/2010/main" val="1681709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36196" name="Slide Number Placeholder 3"/>
          <p:cNvSpPr>
            <a:spLocks noGrp="1"/>
          </p:cNvSpPr>
          <p:nvPr>
            <p:ph type="sldNum" sz="quarter" idx="5"/>
          </p:nvPr>
        </p:nvSpPr>
        <p:spPr>
          <a:noFill/>
        </p:spPr>
        <p:txBody>
          <a:bodyPr/>
          <a:lstStyle/>
          <a:p>
            <a:fld id="{9FF86ABB-3396-43E1-8AEA-C7C405BB1A25}" type="slidenum">
              <a:rPr lang="en-US"/>
              <a:pPr/>
              <a:t>29</a:t>
            </a:fld>
            <a:endParaRPr lang="en-US"/>
          </a:p>
        </p:txBody>
      </p:sp>
    </p:spTree>
    <p:extLst>
      <p:ext uri="{BB962C8B-B14F-4D97-AF65-F5344CB8AC3E}">
        <p14:creationId xmlns:p14="http://schemas.microsoft.com/office/powerpoint/2010/main" val="15172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09572" name="Slide Number Placeholder 3"/>
          <p:cNvSpPr>
            <a:spLocks noGrp="1"/>
          </p:cNvSpPr>
          <p:nvPr>
            <p:ph type="sldNum" sz="quarter" idx="5"/>
          </p:nvPr>
        </p:nvSpPr>
        <p:spPr>
          <a:noFill/>
        </p:spPr>
        <p:txBody>
          <a:bodyPr/>
          <a:lstStyle/>
          <a:p>
            <a:fld id="{383A5D54-95B4-48A6-82FE-748D90F649FE}" type="slidenum">
              <a:rPr lang="en-US"/>
              <a:pPr/>
              <a:t>2</a:t>
            </a:fld>
            <a:endParaRPr lang="en-US"/>
          </a:p>
        </p:txBody>
      </p:sp>
    </p:spTree>
    <p:extLst>
      <p:ext uri="{BB962C8B-B14F-4D97-AF65-F5344CB8AC3E}">
        <p14:creationId xmlns:p14="http://schemas.microsoft.com/office/powerpoint/2010/main" val="2220537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37220" name="Slide Number Placeholder 3"/>
          <p:cNvSpPr>
            <a:spLocks noGrp="1"/>
          </p:cNvSpPr>
          <p:nvPr>
            <p:ph type="sldNum" sz="quarter" idx="5"/>
          </p:nvPr>
        </p:nvSpPr>
        <p:spPr>
          <a:noFill/>
        </p:spPr>
        <p:txBody>
          <a:bodyPr/>
          <a:lstStyle/>
          <a:p>
            <a:fld id="{CDDA6BBD-2B98-459C-AB15-A90F673844FE}" type="slidenum">
              <a:rPr lang="en-US"/>
              <a:pPr/>
              <a:t>30</a:t>
            </a:fld>
            <a:endParaRPr lang="en-US"/>
          </a:p>
        </p:txBody>
      </p:sp>
    </p:spTree>
    <p:extLst>
      <p:ext uri="{BB962C8B-B14F-4D97-AF65-F5344CB8AC3E}">
        <p14:creationId xmlns:p14="http://schemas.microsoft.com/office/powerpoint/2010/main" val="3858625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61796" name="Slide Number Placeholder 3"/>
          <p:cNvSpPr>
            <a:spLocks noGrp="1"/>
          </p:cNvSpPr>
          <p:nvPr>
            <p:ph type="sldNum" sz="quarter" idx="5"/>
          </p:nvPr>
        </p:nvSpPr>
        <p:spPr>
          <a:noFill/>
        </p:spPr>
        <p:txBody>
          <a:bodyPr/>
          <a:lstStyle/>
          <a:p>
            <a:fld id="{936E2BF7-9E2B-49CE-AAE1-49B9B8D6B22E}" type="slidenum">
              <a:rPr lang="en-US"/>
              <a:pPr/>
              <a:t>32</a:t>
            </a:fld>
            <a:endParaRPr lang="en-US"/>
          </a:p>
        </p:txBody>
      </p:sp>
    </p:spTree>
    <p:extLst>
      <p:ext uri="{BB962C8B-B14F-4D97-AF65-F5344CB8AC3E}">
        <p14:creationId xmlns:p14="http://schemas.microsoft.com/office/powerpoint/2010/main" val="356883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A13A1DB1-35CD-4617-AC1B-AFDCAD8A4668}" type="slidenum">
              <a:rPr lang="en-US" smtClean="0"/>
              <a:pPr>
                <a:defRPr/>
              </a:pPr>
              <a:t>33</a:t>
            </a:fld>
            <a:endParaRPr lang="en-US"/>
          </a:p>
        </p:txBody>
      </p:sp>
    </p:spTree>
    <p:extLst>
      <p:ext uri="{BB962C8B-B14F-4D97-AF65-F5344CB8AC3E}">
        <p14:creationId xmlns:p14="http://schemas.microsoft.com/office/powerpoint/2010/main" val="2341848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a:noFill/>
          <a:ln/>
        </p:spPr>
        <p:txBody>
          <a:bodyPr/>
          <a:lstStyle/>
          <a:p>
            <a:endParaRPr lang="id-ID" smtClean="0"/>
          </a:p>
        </p:txBody>
      </p:sp>
      <p:sp>
        <p:nvSpPr>
          <p:cNvPr id="191492" name="Slide Number Placeholder 3"/>
          <p:cNvSpPr>
            <a:spLocks noGrp="1"/>
          </p:cNvSpPr>
          <p:nvPr>
            <p:ph type="sldNum" sz="quarter" idx="5"/>
          </p:nvPr>
        </p:nvSpPr>
        <p:spPr>
          <a:noFill/>
        </p:spPr>
        <p:txBody>
          <a:bodyPr/>
          <a:lstStyle/>
          <a:p>
            <a:fld id="{9E32ECF0-7D76-422B-BC7A-41188100E72B}" type="slidenum">
              <a:rPr lang="en-US"/>
              <a:pPr/>
              <a:t>35</a:t>
            </a:fld>
            <a:endParaRPr lang="en-US"/>
          </a:p>
        </p:txBody>
      </p:sp>
    </p:spTree>
    <p:extLst>
      <p:ext uri="{BB962C8B-B14F-4D97-AF65-F5344CB8AC3E}">
        <p14:creationId xmlns:p14="http://schemas.microsoft.com/office/powerpoint/2010/main" val="3861876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a:noFill/>
          <a:ln/>
        </p:spPr>
        <p:txBody>
          <a:bodyPr/>
          <a:lstStyle/>
          <a:p>
            <a:endParaRPr lang="id-ID" smtClean="0"/>
          </a:p>
        </p:txBody>
      </p:sp>
      <p:sp>
        <p:nvSpPr>
          <p:cNvPr id="192516" name="Slide Number Placeholder 3"/>
          <p:cNvSpPr>
            <a:spLocks noGrp="1"/>
          </p:cNvSpPr>
          <p:nvPr>
            <p:ph type="sldNum" sz="quarter" idx="5"/>
          </p:nvPr>
        </p:nvSpPr>
        <p:spPr>
          <a:noFill/>
        </p:spPr>
        <p:txBody>
          <a:bodyPr/>
          <a:lstStyle/>
          <a:p>
            <a:fld id="{F537AA56-E1A3-4ED4-B08A-0BCEE7936DC8}" type="slidenum">
              <a:rPr lang="en-US"/>
              <a:pPr/>
              <a:t>36</a:t>
            </a:fld>
            <a:endParaRPr lang="en-US"/>
          </a:p>
        </p:txBody>
      </p:sp>
    </p:spTree>
    <p:extLst>
      <p:ext uri="{BB962C8B-B14F-4D97-AF65-F5344CB8AC3E}">
        <p14:creationId xmlns:p14="http://schemas.microsoft.com/office/powerpoint/2010/main" val="3147743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a:noFill/>
          <a:ln/>
        </p:spPr>
        <p:txBody>
          <a:bodyPr/>
          <a:lstStyle/>
          <a:p>
            <a:endParaRPr lang="id-ID" smtClean="0"/>
          </a:p>
        </p:txBody>
      </p:sp>
      <p:sp>
        <p:nvSpPr>
          <p:cNvPr id="193540" name="Slide Number Placeholder 3"/>
          <p:cNvSpPr>
            <a:spLocks noGrp="1"/>
          </p:cNvSpPr>
          <p:nvPr>
            <p:ph type="sldNum" sz="quarter" idx="5"/>
          </p:nvPr>
        </p:nvSpPr>
        <p:spPr>
          <a:noFill/>
        </p:spPr>
        <p:txBody>
          <a:bodyPr/>
          <a:lstStyle/>
          <a:p>
            <a:fld id="{D39F7FAC-F409-4BC7-99A2-ECD466651BBC}" type="slidenum">
              <a:rPr lang="en-US"/>
              <a:pPr/>
              <a:t>37</a:t>
            </a:fld>
            <a:endParaRPr lang="en-US"/>
          </a:p>
        </p:txBody>
      </p:sp>
    </p:spTree>
    <p:extLst>
      <p:ext uri="{BB962C8B-B14F-4D97-AF65-F5344CB8AC3E}">
        <p14:creationId xmlns:p14="http://schemas.microsoft.com/office/powerpoint/2010/main" val="3194986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a:noFill/>
          <a:ln/>
        </p:spPr>
        <p:txBody>
          <a:bodyPr/>
          <a:lstStyle/>
          <a:p>
            <a:endParaRPr lang="id-ID" smtClean="0"/>
          </a:p>
        </p:txBody>
      </p:sp>
      <p:sp>
        <p:nvSpPr>
          <p:cNvPr id="196612" name="Slide Number Placeholder 3"/>
          <p:cNvSpPr>
            <a:spLocks noGrp="1"/>
          </p:cNvSpPr>
          <p:nvPr>
            <p:ph type="sldNum" sz="quarter" idx="5"/>
          </p:nvPr>
        </p:nvSpPr>
        <p:spPr>
          <a:noFill/>
        </p:spPr>
        <p:txBody>
          <a:bodyPr/>
          <a:lstStyle/>
          <a:p>
            <a:fld id="{8476D899-91B4-4E86-BF68-72E5FB22EC81}" type="slidenum">
              <a:rPr lang="en-US"/>
              <a:pPr/>
              <a:t>38</a:t>
            </a:fld>
            <a:endParaRPr lang="en-US"/>
          </a:p>
        </p:txBody>
      </p:sp>
    </p:spTree>
    <p:extLst>
      <p:ext uri="{BB962C8B-B14F-4D97-AF65-F5344CB8AC3E}">
        <p14:creationId xmlns:p14="http://schemas.microsoft.com/office/powerpoint/2010/main" val="505623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a:noFill/>
          <a:ln/>
        </p:spPr>
        <p:txBody>
          <a:bodyPr/>
          <a:lstStyle/>
          <a:p>
            <a:endParaRPr lang="id-ID" smtClean="0"/>
          </a:p>
        </p:txBody>
      </p:sp>
      <p:sp>
        <p:nvSpPr>
          <p:cNvPr id="197636" name="Slide Number Placeholder 3"/>
          <p:cNvSpPr>
            <a:spLocks noGrp="1"/>
          </p:cNvSpPr>
          <p:nvPr>
            <p:ph type="sldNum" sz="quarter" idx="5"/>
          </p:nvPr>
        </p:nvSpPr>
        <p:spPr>
          <a:noFill/>
        </p:spPr>
        <p:txBody>
          <a:bodyPr/>
          <a:lstStyle/>
          <a:p>
            <a:fld id="{E5683311-5440-4517-B048-97A4F9C0C017}" type="slidenum">
              <a:rPr lang="en-US"/>
              <a:pPr/>
              <a:t>39</a:t>
            </a:fld>
            <a:endParaRPr lang="en-US"/>
          </a:p>
        </p:txBody>
      </p:sp>
    </p:spTree>
    <p:extLst>
      <p:ext uri="{BB962C8B-B14F-4D97-AF65-F5344CB8AC3E}">
        <p14:creationId xmlns:p14="http://schemas.microsoft.com/office/powerpoint/2010/main" val="4265824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a:noFill/>
          <a:ln/>
        </p:spPr>
        <p:txBody>
          <a:bodyPr/>
          <a:lstStyle/>
          <a:p>
            <a:endParaRPr lang="id-ID" smtClean="0"/>
          </a:p>
        </p:txBody>
      </p:sp>
      <p:sp>
        <p:nvSpPr>
          <p:cNvPr id="198660" name="Slide Number Placeholder 3"/>
          <p:cNvSpPr>
            <a:spLocks noGrp="1"/>
          </p:cNvSpPr>
          <p:nvPr>
            <p:ph type="sldNum" sz="quarter" idx="5"/>
          </p:nvPr>
        </p:nvSpPr>
        <p:spPr>
          <a:noFill/>
        </p:spPr>
        <p:txBody>
          <a:bodyPr/>
          <a:lstStyle/>
          <a:p>
            <a:fld id="{32BACA9F-3651-40E8-9F81-54FEE0E5FB29}" type="slidenum">
              <a:rPr lang="en-US"/>
              <a:pPr/>
              <a:t>40</a:t>
            </a:fld>
            <a:endParaRPr lang="en-US"/>
          </a:p>
        </p:txBody>
      </p:sp>
    </p:spTree>
    <p:extLst>
      <p:ext uri="{BB962C8B-B14F-4D97-AF65-F5344CB8AC3E}">
        <p14:creationId xmlns:p14="http://schemas.microsoft.com/office/powerpoint/2010/main" val="2001986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a:noFill/>
          <a:ln/>
        </p:spPr>
        <p:txBody>
          <a:bodyPr/>
          <a:lstStyle/>
          <a:p>
            <a:endParaRPr lang="id-ID" smtClean="0"/>
          </a:p>
        </p:txBody>
      </p:sp>
      <p:sp>
        <p:nvSpPr>
          <p:cNvPr id="200708" name="Slide Number Placeholder 3"/>
          <p:cNvSpPr>
            <a:spLocks noGrp="1"/>
          </p:cNvSpPr>
          <p:nvPr>
            <p:ph type="sldNum" sz="quarter" idx="5"/>
          </p:nvPr>
        </p:nvSpPr>
        <p:spPr>
          <a:noFill/>
        </p:spPr>
        <p:txBody>
          <a:bodyPr/>
          <a:lstStyle/>
          <a:p>
            <a:fld id="{2E5937D9-3CBC-418E-8EC2-7DA44411CF5D}" type="slidenum">
              <a:rPr lang="en-US"/>
              <a:pPr/>
              <a:t>41</a:t>
            </a:fld>
            <a:endParaRPr lang="en-US"/>
          </a:p>
        </p:txBody>
      </p:sp>
    </p:spTree>
    <p:extLst>
      <p:ext uri="{BB962C8B-B14F-4D97-AF65-F5344CB8AC3E}">
        <p14:creationId xmlns:p14="http://schemas.microsoft.com/office/powerpoint/2010/main" val="240045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a:noFill/>
          <a:ln/>
        </p:spPr>
        <p:txBody>
          <a:bodyPr/>
          <a:lstStyle/>
          <a:p>
            <a:pPr eaLnBrk="1" hangingPunct="1">
              <a:spcBef>
                <a:spcPct val="0"/>
              </a:spcBef>
            </a:pPr>
            <a:endParaRPr lang="id-ID" smtClean="0"/>
          </a:p>
        </p:txBody>
      </p:sp>
      <p:sp>
        <p:nvSpPr>
          <p:cNvPr id="111620" name="Slide Number Placeholder 3"/>
          <p:cNvSpPr>
            <a:spLocks noGrp="1"/>
          </p:cNvSpPr>
          <p:nvPr>
            <p:ph type="sldNum" sz="quarter" idx="5"/>
          </p:nvPr>
        </p:nvSpPr>
        <p:spPr>
          <a:noFill/>
        </p:spPr>
        <p:txBody>
          <a:bodyPr/>
          <a:lstStyle/>
          <a:p>
            <a:fld id="{74D31EF2-FB71-4CCC-BBE8-FB96B304F631}" type="slidenum">
              <a:rPr lang="en-US"/>
              <a:pPr/>
              <a:t>3</a:t>
            </a:fld>
            <a:endParaRPr lang="en-US"/>
          </a:p>
        </p:txBody>
      </p:sp>
    </p:spTree>
    <p:extLst>
      <p:ext uri="{BB962C8B-B14F-4D97-AF65-F5344CB8AC3E}">
        <p14:creationId xmlns:p14="http://schemas.microsoft.com/office/powerpoint/2010/main" val="350465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a:noFill/>
          <a:ln/>
        </p:spPr>
        <p:txBody>
          <a:bodyPr/>
          <a:lstStyle/>
          <a:p>
            <a:endParaRPr lang="id-ID" smtClean="0"/>
          </a:p>
        </p:txBody>
      </p:sp>
      <p:sp>
        <p:nvSpPr>
          <p:cNvPr id="201732" name="Slide Number Placeholder 3"/>
          <p:cNvSpPr>
            <a:spLocks noGrp="1"/>
          </p:cNvSpPr>
          <p:nvPr>
            <p:ph type="sldNum" sz="quarter" idx="5"/>
          </p:nvPr>
        </p:nvSpPr>
        <p:spPr>
          <a:noFill/>
        </p:spPr>
        <p:txBody>
          <a:bodyPr/>
          <a:lstStyle/>
          <a:p>
            <a:fld id="{0845FA07-EB7F-4E8A-97CD-46FEBF2F8E75}" type="slidenum">
              <a:rPr lang="en-US"/>
              <a:pPr/>
              <a:t>42</a:t>
            </a:fld>
            <a:endParaRPr lang="en-US"/>
          </a:p>
        </p:txBody>
      </p:sp>
    </p:spTree>
    <p:extLst>
      <p:ext uri="{BB962C8B-B14F-4D97-AF65-F5344CB8AC3E}">
        <p14:creationId xmlns:p14="http://schemas.microsoft.com/office/powerpoint/2010/main" val="3400892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a:noFill/>
          <a:ln/>
        </p:spPr>
        <p:txBody>
          <a:bodyPr/>
          <a:lstStyle/>
          <a:p>
            <a:endParaRPr lang="id-ID" smtClean="0"/>
          </a:p>
        </p:txBody>
      </p:sp>
      <p:sp>
        <p:nvSpPr>
          <p:cNvPr id="203780" name="Slide Number Placeholder 3"/>
          <p:cNvSpPr>
            <a:spLocks noGrp="1"/>
          </p:cNvSpPr>
          <p:nvPr>
            <p:ph type="sldNum" sz="quarter" idx="5"/>
          </p:nvPr>
        </p:nvSpPr>
        <p:spPr>
          <a:noFill/>
        </p:spPr>
        <p:txBody>
          <a:bodyPr/>
          <a:lstStyle/>
          <a:p>
            <a:fld id="{222BF572-1924-4F57-83F7-482743A430D8}" type="slidenum">
              <a:rPr lang="en-US"/>
              <a:pPr/>
              <a:t>43</a:t>
            </a:fld>
            <a:endParaRPr lang="en-US"/>
          </a:p>
        </p:txBody>
      </p:sp>
    </p:spTree>
    <p:extLst>
      <p:ext uri="{BB962C8B-B14F-4D97-AF65-F5344CB8AC3E}">
        <p14:creationId xmlns:p14="http://schemas.microsoft.com/office/powerpoint/2010/main" val="1059508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9" name="Notes Placeholder 2"/>
          <p:cNvSpPr>
            <a:spLocks noGrp="1"/>
          </p:cNvSpPr>
          <p:nvPr>
            <p:ph type="body" idx="1"/>
          </p:nvPr>
        </p:nvSpPr>
        <p:spPr>
          <a:noFill/>
          <a:ln/>
        </p:spPr>
        <p:txBody>
          <a:bodyPr/>
          <a:lstStyle/>
          <a:p>
            <a:pPr eaLnBrk="1" hangingPunct="1">
              <a:spcBef>
                <a:spcPct val="0"/>
              </a:spcBef>
            </a:pPr>
            <a:endParaRPr lang="id-ID" smtClean="0"/>
          </a:p>
        </p:txBody>
      </p:sp>
      <p:sp>
        <p:nvSpPr>
          <p:cNvPr id="208900" name="Slide Number Placeholder 3"/>
          <p:cNvSpPr>
            <a:spLocks noGrp="1"/>
          </p:cNvSpPr>
          <p:nvPr>
            <p:ph type="sldNum" sz="quarter" idx="5"/>
          </p:nvPr>
        </p:nvSpPr>
        <p:spPr>
          <a:noFill/>
        </p:spPr>
        <p:txBody>
          <a:bodyPr/>
          <a:lstStyle/>
          <a:p>
            <a:fld id="{075A1484-D32C-4C9B-BF0E-815A1B446483}" type="slidenum">
              <a:rPr lang="en-US"/>
              <a:pPr/>
              <a:t>45</a:t>
            </a:fld>
            <a:endParaRPr lang="en-US"/>
          </a:p>
        </p:txBody>
      </p:sp>
    </p:spTree>
    <p:extLst>
      <p:ext uri="{BB962C8B-B14F-4D97-AF65-F5344CB8AC3E}">
        <p14:creationId xmlns:p14="http://schemas.microsoft.com/office/powerpoint/2010/main" val="95706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A13A1DB1-35CD-4617-AC1B-AFDCAD8A4668}" type="slidenum">
              <a:rPr lang="en-US" smtClean="0"/>
              <a:pPr>
                <a:defRPr/>
              </a:pPr>
              <a:t>4</a:t>
            </a:fld>
            <a:endParaRPr lang="en-US"/>
          </a:p>
        </p:txBody>
      </p:sp>
    </p:spTree>
    <p:extLst>
      <p:ext uri="{BB962C8B-B14F-4D97-AF65-F5344CB8AC3E}">
        <p14:creationId xmlns:p14="http://schemas.microsoft.com/office/powerpoint/2010/main" val="384540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11953-C604-4980-8601-286F3E953A4F}" type="slidenum">
              <a:rPr lang="en-US"/>
              <a:pPr/>
              <a:t>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835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2FC1F-27B2-4CA9-9E1C-E7AA2B53E558}" type="slidenum">
              <a:rPr lang="en-US"/>
              <a:pPr/>
              <a:t>10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47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pPr>
              <a:defRPr/>
            </a:pPr>
            <a:fld id="{A13A1DB1-35CD-4617-AC1B-AFDCAD8A4668}" type="slidenum">
              <a:rPr lang="en-US" smtClean="0"/>
              <a:pPr>
                <a:defRPr/>
              </a:pPr>
              <a:t>11</a:t>
            </a:fld>
            <a:endParaRPr lang="en-US"/>
          </a:p>
        </p:txBody>
      </p:sp>
    </p:spTree>
    <p:extLst>
      <p:ext uri="{BB962C8B-B14F-4D97-AF65-F5344CB8AC3E}">
        <p14:creationId xmlns:p14="http://schemas.microsoft.com/office/powerpoint/2010/main" val="310447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a:noFill/>
          <a:ln/>
        </p:spPr>
        <p:txBody>
          <a:bodyPr/>
          <a:lstStyle/>
          <a:p>
            <a:pPr eaLnBrk="1" hangingPunct="1">
              <a:spcBef>
                <a:spcPct val="0"/>
              </a:spcBef>
            </a:pPr>
            <a:endParaRPr lang="id-ID" dirty="0" smtClean="0"/>
          </a:p>
        </p:txBody>
      </p:sp>
      <p:sp>
        <p:nvSpPr>
          <p:cNvPr id="112644" name="Slide Number Placeholder 3"/>
          <p:cNvSpPr>
            <a:spLocks noGrp="1"/>
          </p:cNvSpPr>
          <p:nvPr>
            <p:ph type="sldNum" sz="quarter" idx="5"/>
          </p:nvPr>
        </p:nvSpPr>
        <p:spPr>
          <a:noFill/>
        </p:spPr>
        <p:txBody>
          <a:bodyPr/>
          <a:lstStyle/>
          <a:p>
            <a:fld id="{1E96B8E1-F40B-408D-BE81-B98264C5A5D9}" type="slidenum">
              <a:rPr lang="en-US"/>
              <a:pPr/>
              <a:t>18</a:t>
            </a:fld>
            <a:endParaRPr lang="en-US"/>
          </a:p>
        </p:txBody>
      </p:sp>
    </p:spTree>
    <p:extLst>
      <p:ext uri="{BB962C8B-B14F-4D97-AF65-F5344CB8AC3E}">
        <p14:creationId xmlns:p14="http://schemas.microsoft.com/office/powerpoint/2010/main" val="143598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AE426-F669-4365-B406-FA25D81899A7}" type="slidenum">
              <a:rPr lang="en-US"/>
              <a:pPr/>
              <a:t>19</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9260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CA4F76-2C44-485B-A9BC-7950B99C17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4CB396-D346-483D-B585-95D77F4C13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C38E14-D6E8-4AE7-8C22-53B8E4B0C89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2EE124-AC4B-466C-ACBE-92D9A92016D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6D8E3-F033-4ACD-BD67-80496EEDD40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75DE11FD-2FA9-4C75-AFA4-30E3C65F0DC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C2C6A55-CB7E-4B96-9821-0D68E59EA20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id-ID"/>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grpSp>
      </p:grpSp>
      <p:sp>
        <p:nvSpPr>
          <p:cNvPr id="15056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056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78CD08DE-1949-40EE-8AE5-E5BFE05293B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6581EAEC-7BDD-4557-8698-3A0329D9948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E0A87D4F-6F4E-44CB-8C17-FB1DF4DC9BC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DFBE8CDE-C3C8-4A88-8B47-961892DED9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E7E5B4-42E2-4920-B5D4-52A1731A5AD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87E86F72-7DD1-45E6-8B0A-BAC3808082A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6F8C635E-F30D-4009-AA8E-C81963027D8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57F428C5-0907-4549-8989-AF31A37F57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B78DF40E-171D-48D6-8B8C-F9324F85FB7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A724EA73-D82D-4EDC-A106-32E051DAB8D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AB711446-52E8-4440-8C69-A92BF9BFD1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3A91A503-4DF1-4706-9A29-268EA750D2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451547-0322-4419-8297-068AF40018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4A1721-F129-49A8-A143-16AF4E64D7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B2B275-8D1A-48AA-8995-19DBADF3B3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A2D4A8-ECAA-4DEA-95A2-A7777EB999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BC63AD-DE7B-4780-BAC6-E41B44E10E2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4D07FA-C8D5-4A11-943E-DDA96E84555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045FE0-1976-4334-83FB-8ED8F3F83A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F45834C-599F-40CD-80A6-811A407316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58" r:id="rId14"/>
    <p:sldLayoutId id="2147483759"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1085850" cy="6854825"/>
            <a:chOff x="0" y="0"/>
            <a:chExt cx="684" cy="4318"/>
          </a:xfrm>
        </p:grpSpPr>
        <p:sp>
          <p:nvSpPr>
            <p:cNvPr id="149507"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id-ID"/>
            </a:p>
          </p:txBody>
        </p:sp>
        <p:grpSp>
          <p:nvGrpSpPr>
            <p:cNvPr id="12297" name="Group 4"/>
            <p:cNvGrpSpPr>
              <a:grpSpLocks/>
            </p:cNvGrpSpPr>
            <p:nvPr/>
          </p:nvGrpSpPr>
          <p:grpSpPr bwMode="auto">
            <a:xfrm>
              <a:off x="48" y="102"/>
              <a:ext cx="96" cy="4128"/>
              <a:chOff x="48" y="102"/>
              <a:chExt cx="96" cy="4128"/>
            </a:xfrm>
          </p:grpSpPr>
          <p:sp>
            <p:nvSpPr>
              <p:cNvPr id="149509"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10"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11"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12"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13"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14"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15"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16"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17"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18"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19"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20"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21"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22"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23"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24"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25"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26"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27"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28"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29"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30"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31"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32"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33"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34"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35"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36"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sp>
            <p:nvSpPr>
              <p:cNvPr id="149537"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d-ID"/>
              </a:p>
            </p:txBody>
          </p:sp>
        </p:grpSp>
      </p:grpSp>
      <p:sp>
        <p:nvSpPr>
          <p:cNvPr id="12291"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49539"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vl1pPr>
          </a:lstStyle>
          <a:p>
            <a:pPr>
              <a:defRPr/>
            </a:pPr>
            <a:endParaRPr lang="en-US"/>
          </a:p>
        </p:txBody>
      </p:sp>
      <p:sp>
        <p:nvSpPr>
          <p:cNvPr id="149540"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vl1pPr>
          </a:lstStyle>
          <a:p>
            <a:pPr>
              <a:defRPr/>
            </a:pPr>
            <a:endParaRPr lang="en-US"/>
          </a:p>
        </p:txBody>
      </p:sp>
      <p:sp>
        <p:nvSpPr>
          <p:cNvPr id="149541"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vl1pPr>
          </a:lstStyle>
          <a:p>
            <a:pPr>
              <a:defRPr/>
            </a:pPr>
            <a:fld id="{099C226D-7E45-4061-BD18-918BEF514C4E}" type="slidenum">
              <a:rPr lang="en-US"/>
              <a:pPr>
                <a:defRPr/>
              </a:pPr>
              <a:t>‹#›</a:t>
            </a:fld>
            <a:endParaRPr lang="en-US"/>
          </a:p>
        </p:txBody>
      </p:sp>
      <p:sp>
        <p:nvSpPr>
          <p:cNvPr id="149542"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6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mage:Anatomy_of_an_egg.sv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id/imgres?imgurl=http://www.clipartland.co.kr/downloads/images/food/Egg%2011.gif&amp;imgrefurl=http://www.clipartland.co.kr/downloads/download_food.html&amp;h=755&amp;w=900&amp;sz=118&amp;tbnid=ChX9QGBVHc8J:&amp;tbnh=121&amp;tbnw=144&amp;hl=id&amp;start=15&amp;prev=/images?q=food+egg&amp;imgsz=xxlarge&amp;hl=id&amp;lr=&amp;ie=UTF-8&amp;sa=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2.xml"/><Relationship Id="rId5" Type="http://schemas.openxmlformats.org/officeDocument/2006/relationships/image" Target="../media/image41.wmf"/><Relationship Id="rId4" Type="http://schemas.openxmlformats.org/officeDocument/2006/relationships/image" Target="../media/image40.wmf"/></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bin"/><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1"/>
          <p:cNvSpPr txBox="1">
            <a:spLocks noChangeArrowheads="1"/>
          </p:cNvSpPr>
          <p:nvPr/>
        </p:nvSpPr>
        <p:spPr bwMode="auto">
          <a:xfrm>
            <a:off x="539750" y="620713"/>
            <a:ext cx="8208963" cy="1323439"/>
          </a:xfrm>
          <a:prstGeom prst="rect">
            <a:avLst/>
          </a:prstGeom>
          <a:solidFill>
            <a:srgbClr val="000066"/>
          </a:solidFill>
          <a:ln w="9525">
            <a:noFill/>
            <a:miter lim="800000"/>
            <a:headEnd/>
            <a:tailEnd/>
          </a:ln>
        </p:spPr>
        <p:txBody>
          <a:bodyPr>
            <a:spAutoFit/>
          </a:bodyPr>
          <a:lstStyle/>
          <a:p>
            <a:pPr algn="ctr">
              <a:spcBef>
                <a:spcPct val="50000"/>
              </a:spcBef>
            </a:pPr>
            <a:r>
              <a:rPr lang="id-ID" sz="3200" b="1" dirty="0" smtClean="0">
                <a:solidFill>
                  <a:srgbClr val="FFFF00"/>
                </a:solidFill>
                <a:latin typeface="Comic Sans MS" pitchFamily="66" charset="0"/>
              </a:rPr>
              <a:t>EGG </a:t>
            </a:r>
            <a:r>
              <a:rPr lang="en-US" sz="3200" b="1" dirty="0" smtClean="0">
                <a:solidFill>
                  <a:srgbClr val="FFFF00"/>
                </a:solidFill>
                <a:latin typeface="Comic Sans MS" pitchFamily="66" charset="0"/>
              </a:rPr>
              <a:t>PRODUCTION</a:t>
            </a:r>
          </a:p>
          <a:p>
            <a:pPr algn="ctr">
              <a:spcBef>
                <a:spcPct val="50000"/>
              </a:spcBef>
            </a:pPr>
            <a:r>
              <a:rPr lang="ar-SY" sz="3200" b="1" dirty="0" smtClean="0">
                <a:solidFill>
                  <a:srgbClr val="FFFF00"/>
                </a:solidFill>
                <a:latin typeface="Comic Sans MS" pitchFamily="66" charset="0"/>
              </a:rPr>
              <a:t>إنتاج البيض</a:t>
            </a:r>
            <a:endParaRPr lang="fr-FR" sz="3200" b="1" dirty="0">
              <a:solidFill>
                <a:srgbClr val="FFFF00"/>
              </a:solidFill>
              <a:latin typeface="Comic Sans MS" pitchFamily="66" charset="0"/>
            </a:endParaRPr>
          </a:p>
        </p:txBody>
      </p:sp>
      <p:sp>
        <p:nvSpPr>
          <p:cNvPr id="16387" name="Text Box 12"/>
          <p:cNvSpPr txBox="1">
            <a:spLocks noChangeArrowheads="1"/>
          </p:cNvSpPr>
          <p:nvPr/>
        </p:nvSpPr>
        <p:spPr bwMode="auto">
          <a:xfrm>
            <a:off x="1979613" y="5213350"/>
            <a:ext cx="6913562" cy="830997"/>
          </a:xfrm>
          <a:prstGeom prst="rect">
            <a:avLst/>
          </a:prstGeom>
          <a:solidFill>
            <a:srgbClr val="FF0000"/>
          </a:solidFill>
          <a:ln w="9525">
            <a:noFill/>
            <a:miter lim="800000"/>
            <a:headEnd/>
            <a:tailEnd/>
          </a:ln>
        </p:spPr>
        <p:txBody>
          <a:bodyPr>
            <a:spAutoFit/>
          </a:bodyPr>
          <a:lstStyle/>
          <a:p>
            <a:pPr algn="ctr">
              <a:spcBef>
                <a:spcPct val="50000"/>
              </a:spcBef>
            </a:pPr>
            <a:r>
              <a:rPr lang="ar-SY" sz="4800" b="1" dirty="0" smtClean="0">
                <a:solidFill>
                  <a:schemeClr val="bg1"/>
                </a:solidFill>
                <a:latin typeface="Tahoma" pitchFamily="34" charset="0"/>
                <a:cs typeface="Tahoma" pitchFamily="34" charset="0"/>
              </a:rPr>
              <a:t>د . هيثم كرباج</a:t>
            </a:r>
            <a:endParaRPr lang="en-US" sz="4800" b="1" dirty="0">
              <a:solidFill>
                <a:schemeClr val="bg1"/>
              </a:solidFill>
              <a:latin typeface="Tahoma" pitchFamily="34" charset="0"/>
              <a:cs typeface="Tahoma" pitchFamily="34" charset="0"/>
            </a:endParaRPr>
          </a:p>
        </p:txBody>
      </p:sp>
      <p:sp>
        <p:nvSpPr>
          <p:cNvPr id="9" name="Slide Number Placeholder 8"/>
          <p:cNvSpPr>
            <a:spLocks noGrp="1"/>
          </p:cNvSpPr>
          <p:nvPr>
            <p:ph type="sldNum" sz="quarter" idx="12"/>
          </p:nvPr>
        </p:nvSpPr>
        <p:spPr/>
        <p:txBody>
          <a:bodyPr/>
          <a:lstStyle/>
          <a:p>
            <a:pPr>
              <a:defRPr/>
            </a:pPr>
            <a:fld id="{DC4A1721-F129-49A8-A143-16AF4E64D7A7}" type="slidenum">
              <a:rPr lang="en-US" smtClean="0"/>
              <a:pPr>
                <a:defRPr/>
              </a:pPr>
              <a:t>1</a:t>
            </a:fld>
            <a:endParaRPr lang="en-US" dirty="0"/>
          </a:p>
        </p:txBody>
      </p:sp>
      <p:pic>
        <p:nvPicPr>
          <p:cNvPr id="10" name="Picture 33" descr="180px-Raw_egg"/>
          <p:cNvPicPr>
            <a:picLocks noChangeAspect="1" noChangeArrowheads="1"/>
          </p:cNvPicPr>
          <p:nvPr/>
        </p:nvPicPr>
        <p:blipFill>
          <a:blip r:embed="rId3" cstate="print"/>
          <a:srcRect/>
          <a:stretch>
            <a:fillRect/>
          </a:stretch>
        </p:blipFill>
        <p:spPr bwMode="auto">
          <a:xfrm>
            <a:off x="5868144" y="2564904"/>
            <a:ext cx="2954730" cy="2052265"/>
          </a:xfrm>
          <a:prstGeom prst="rect">
            <a:avLst/>
          </a:prstGeom>
          <a:noFill/>
          <a:ln w="9525">
            <a:noFill/>
            <a:miter lim="800000"/>
            <a:headEnd/>
            <a:tailEnd/>
          </a:ln>
        </p:spPr>
      </p:pic>
      <p:pic>
        <p:nvPicPr>
          <p:cNvPr id="11" name="Picture 18" descr="egg shell quality"/>
          <p:cNvPicPr>
            <a:picLocks noChangeAspect="1" noChangeArrowheads="1"/>
          </p:cNvPicPr>
          <p:nvPr/>
        </p:nvPicPr>
        <p:blipFill>
          <a:blip r:embed="rId4" cstate="print"/>
          <a:srcRect/>
          <a:stretch>
            <a:fillRect/>
          </a:stretch>
        </p:blipFill>
        <p:spPr bwMode="auto">
          <a:xfrm>
            <a:off x="3274690" y="2570267"/>
            <a:ext cx="2736850" cy="1987550"/>
          </a:xfrm>
          <a:prstGeom prst="rect">
            <a:avLst/>
          </a:prstGeom>
          <a:noFill/>
          <a:ln w="9525">
            <a:solidFill>
              <a:schemeClr val="bg2"/>
            </a:solidFill>
            <a:miter lim="800000"/>
            <a:headEnd/>
            <a:tailEnd/>
          </a:ln>
        </p:spPr>
      </p:pic>
      <p:pic>
        <p:nvPicPr>
          <p:cNvPr id="12" name="Picture 6"/>
          <p:cNvPicPr>
            <a:picLocks noChangeAspect="1" noChangeArrowheads="1"/>
          </p:cNvPicPr>
          <p:nvPr/>
        </p:nvPicPr>
        <p:blipFill>
          <a:blip r:embed="rId5" cstate="print"/>
          <a:srcRect/>
          <a:stretch>
            <a:fillRect/>
          </a:stretch>
        </p:blipFill>
        <p:spPr bwMode="auto">
          <a:xfrm>
            <a:off x="323528" y="2570267"/>
            <a:ext cx="2951163"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sz="half" idx="1"/>
          </p:nvPr>
        </p:nvSpPr>
        <p:spPr>
          <a:xfrm>
            <a:off x="4745038" y="476250"/>
            <a:ext cx="4398962" cy="4884738"/>
          </a:xfrm>
        </p:spPr>
        <p:txBody>
          <a:bodyPr/>
          <a:lstStyle/>
          <a:p>
            <a:pPr algn="r" rtl="1">
              <a:buFont typeface="Wingdings" pitchFamily="2" charset="2"/>
              <a:buNone/>
            </a:pPr>
            <a:r>
              <a:rPr lang="ar-SA" sz="2800" dirty="0">
                <a:solidFill>
                  <a:srgbClr val="FF0000"/>
                </a:solidFill>
              </a:rPr>
              <a:t>4 - الرحم </a:t>
            </a:r>
            <a:r>
              <a:rPr lang="en-US" sz="2800" dirty="0">
                <a:solidFill>
                  <a:srgbClr val="FF0000"/>
                </a:solidFill>
              </a:rPr>
              <a:t>Uterus</a:t>
            </a:r>
            <a:r>
              <a:rPr lang="ar-SA" sz="2800" dirty="0">
                <a:solidFill>
                  <a:srgbClr val="FF0000"/>
                </a:solidFill>
              </a:rPr>
              <a:t> أوغدة القشرة </a:t>
            </a:r>
            <a:r>
              <a:rPr lang="en-US" sz="2800" dirty="0"/>
              <a:t>Shell gland </a:t>
            </a:r>
            <a:r>
              <a:rPr lang="ar-SA" sz="2800" dirty="0"/>
              <a:t>  وفيها يتم تكوين قشرة البيضة و كما يضاف الماء و الأملاح إلى </a:t>
            </a:r>
            <a:r>
              <a:rPr lang="ar-SA" sz="2800" dirty="0" smtClean="0"/>
              <a:t>الألبومين </a:t>
            </a:r>
            <a:r>
              <a:rPr lang="ar-SA" sz="2800" dirty="0"/>
              <a:t>وكذلك تكوين صبغات القشرة خلال الخمس ساعات الأخيرة قبل عملية وضع البيض</a:t>
            </a:r>
            <a:endParaRPr lang="en-US" sz="2800" dirty="0"/>
          </a:p>
          <a:p>
            <a:pPr algn="r" rtl="1">
              <a:buFont typeface="Wingdings" pitchFamily="2" charset="2"/>
              <a:buNone/>
            </a:pPr>
            <a:r>
              <a:rPr lang="ar-SA" sz="2800" dirty="0">
                <a:solidFill>
                  <a:srgbClr val="FF0000"/>
                </a:solidFill>
              </a:rPr>
              <a:t>5-  المهبل </a:t>
            </a:r>
            <a:r>
              <a:rPr lang="en-US" sz="2800" dirty="0">
                <a:solidFill>
                  <a:srgbClr val="FF0000"/>
                </a:solidFill>
              </a:rPr>
              <a:t>Vagina</a:t>
            </a:r>
          </a:p>
          <a:p>
            <a:pPr algn="r" rtl="1">
              <a:buFont typeface="Wingdings" pitchFamily="2" charset="2"/>
              <a:buNone/>
            </a:pPr>
            <a:r>
              <a:rPr lang="ar-SA" sz="2800" dirty="0">
                <a:solidFill>
                  <a:srgbClr val="FF0000"/>
                </a:solidFill>
              </a:rPr>
              <a:t>6-  المجمع </a:t>
            </a:r>
            <a:r>
              <a:rPr lang="en-US" sz="2800" dirty="0">
                <a:solidFill>
                  <a:srgbClr val="FF0000"/>
                </a:solidFill>
              </a:rPr>
              <a:t>Cloaca</a:t>
            </a:r>
            <a:endParaRPr lang="ar-SA" sz="2800" dirty="0">
              <a:solidFill>
                <a:srgbClr val="FF0000"/>
              </a:solidFill>
            </a:endParaRPr>
          </a:p>
          <a:p>
            <a:pPr algn="r" rtl="1"/>
            <a:r>
              <a:rPr lang="ar-SA" sz="2800" dirty="0"/>
              <a:t>يحدث الإخصاب في أعلى قناة البيض وتخليق وترسيب </a:t>
            </a:r>
            <a:r>
              <a:rPr lang="ar-SA" sz="2800" dirty="0" smtClean="0"/>
              <a:t>الألبومين </a:t>
            </a:r>
            <a:r>
              <a:rPr lang="ar-SA" sz="2800" dirty="0"/>
              <a:t>و أغشية القشرة و القشرة مكونة في النهاية البيضة الكاملة.</a:t>
            </a:r>
            <a:endParaRPr lang="en-US" sz="2800" dirty="0"/>
          </a:p>
          <a:p>
            <a:pPr algn="r" rtl="1"/>
            <a:endParaRPr lang="en-US" sz="2800" dirty="0"/>
          </a:p>
        </p:txBody>
      </p:sp>
      <p:pic>
        <p:nvPicPr>
          <p:cNvPr id="121861" name="Picture 5"/>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95288" y="333375"/>
            <a:ext cx="4321175" cy="6119813"/>
          </a:xfrm>
          <a:noFill/>
          <a:ln/>
        </p:spPr>
      </p:pic>
    </p:spTree>
    <p:extLst>
      <p:ext uri="{BB962C8B-B14F-4D97-AF65-F5344CB8AC3E}">
        <p14:creationId xmlns:p14="http://schemas.microsoft.com/office/powerpoint/2010/main" val="40388361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Rectangle 2"/>
          <p:cNvSpPr>
            <a:spLocks noGrp="1" noChangeArrowheads="1"/>
          </p:cNvSpPr>
          <p:nvPr>
            <p:ph type="title"/>
          </p:nvPr>
        </p:nvSpPr>
        <p:spPr>
          <a:xfrm>
            <a:off x="4572000" y="0"/>
            <a:ext cx="4572000" cy="762000"/>
          </a:xfrm>
          <a:effectLst>
            <a:outerShdw blurRad="63500" dist="38099" dir="2700000" algn="ctr" rotWithShape="0">
              <a:schemeClr val="bg2">
                <a:alpha val="74997"/>
              </a:schemeClr>
            </a:outerShdw>
          </a:effectLst>
        </p:spPr>
        <p:txBody>
          <a:bodyPr/>
          <a:lstStyle/>
          <a:p>
            <a:pPr>
              <a:defRPr/>
            </a:pPr>
            <a:r>
              <a:rPr lang="en-US">
                <a:ea typeface="+mj-ea"/>
              </a:rPr>
              <a:t>Chicken Tract</a:t>
            </a:r>
          </a:p>
        </p:txBody>
      </p:sp>
      <p:sp>
        <p:nvSpPr>
          <p:cNvPr id="39940" name="Text Box 4"/>
          <p:cNvSpPr txBox="1">
            <a:spLocks noChangeArrowheads="1"/>
          </p:cNvSpPr>
          <p:nvPr/>
        </p:nvSpPr>
        <p:spPr bwMode="auto">
          <a:xfrm>
            <a:off x="4953000" y="685800"/>
            <a:ext cx="1349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spcBef>
                <a:spcPct val="50000"/>
              </a:spcBef>
            </a:pPr>
            <a:r>
              <a:rPr lang="en-US" dirty="0" smtClean="0"/>
              <a:t>Ovary</a:t>
            </a:r>
          </a:p>
          <a:p>
            <a:pPr algn="ctr">
              <a:spcBef>
                <a:spcPct val="50000"/>
              </a:spcBef>
            </a:pPr>
            <a:r>
              <a:rPr lang="ar-SY" dirty="0" smtClean="0"/>
              <a:t>المبيض</a:t>
            </a:r>
            <a:endParaRPr lang="en-US" dirty="0"/>
          </a:p>
        </p:txBody>
      </p:sp>
      <p:sp>
        <p:nvSpPr>
          <p:cNvPr id="39941" name="Text Box 5"/>
          <p:cNvSpPr txBox="1">
            <a:spLocks noChangeArrowheads="1"/>
          </p:cNvSpPr>
          <p:nvPr/>
        </p:nvSpPr>
        <p:spPr bwMode="auto">
          <a:xfrm>
            <a:off x="7802563" y="2611438"/>
            <a:ext cx="13532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smtClean="0"/>
              <a:t>Magnum</a:t>
            </a:r>
          </a:p>
          <a:p>
            <a:pPr algn="ctr"/>
            <a:r>
              <a:rPr lang="ar-SY" dirty="0" smtClean="0"/>
              <a:t>المعظم</a:t>
            </a:r>
            <a:endParaRPr lang="en-US" dirty="0"/>
          </a:p>
        </p:txBody>
      </p:sp>
      <p:sp>
        <p:nvSpPr>
          <p:cNvPr id="39942" name="Text Box 6"/>
          <p:cNvSpPr txBox="1">
            <a:spLocks noChangeArrowheads="1"/>
          </p:cNvSpPr>
          <p:nvPr/>
        </p:nvSpPr>
        <p:spPr bwMode="auto">
          <a:xfrm>
            <a:off x="6948264" y="5715000"/>
            <a:ext cx="23628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a:t>Shell </a:t>
            </a:r>
            <a:r>
              <a:rPr lang="en-US" dirty="0" smtClean="0"/>
              <a:t>Gland</a:t>
            </a:r>
          </a:p>
          <a:p>
            <a:pPr algn="l"/>
            <a:r>
              <a:rPr lang="ar-SY" dirty="0" smtClean="0"/>
              <a:t>غدة القشرة( الرحم)</a:t>
            </a:r>
            <a:endParaRPr lang="en-US" dirty="0"/>
          </a:p>
        </p:txBody>
      </p:sp>
      <p:sp>
        <p:nvSpPr>
          <p:cNvPr id="39943" name="Text Box 7"/>
          <p:cNvSpPr txBox="1">
            <a:spLocks noChangeArrowheads="1"/>
          </p:cNvSpPr>
          <p:nvPr/>
        </p:nvSpPr>
        <p:spPr bwMode="auto">
          <a:xfrm>
            <a:off x="2438400" y="5562600"/>
            <a:ext cx="15440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smtClean="0"/>
              <a:t>Intestine</a:t>
            </a:r>
          </a:p>
          <a:p>
            <a:pPr algn="ctr"/>
            <a:r>
              <a:rPr lang="ar-SY" dirty="0" smtClean="0"/>
              <a:t>المعي</a:t>
            </a:r>
            <a:endParaRPr lang="en-US" dirty="0"/>
          </a:p>
        </p:txBody>
      </p:sp>
      <p:sp>
        <p:nvSpPr>
          <p:cNvPr id="39944" name="Line 8"/>
          <p:cNvSpPr>
            <a:spLocks noChangeShapeType="1"/>
          </p:cNvSpPr>
          <p:nvPr/>
        </p:nvSpPr>
        <p:spPr bwMode="auto">
          <a:xfrm flipH="1">
            <a:off x="4495800" y="1143000"/>
            <a:ext cx="609600" cy="3048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39945" name="Line 9"/>
          <p:cNvSpPr>
            <a:spLocks noChangeShapeType="1"/>
          </p:cNvSpPr>
          <p:nvPr/>
        </p:nvSpPr>
        <p:spPr bwMode="auto">
          <a:xfrm flipH="1">
            <a:off x="5638800" y="3048000"/>
            <a:ext cx="2286000" cy="4572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39946" name="Line 10"/>
          <p:cNvSpPr>
            <a:spLocks noChangeShapeType="1"/>
          </p:cNvSpPr>
          <p:nvPr/>
        </p:nvSpPr>
        <p:spPr bwMode="auto">
          <a:xfrm flipH="1" flipV="1">
            <a:off x="6248400" y="4724400"/>
            <a:ext cx="914400" cy="11430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39947" name="Line 11"/>
          <p:cNvSpPr>
            <a:spLocks noChangeShapeType="1"/>
          </p:cNvSpPr>
          <p:nvPr/>
        </p:nvSpPr>
        <p:spPr bwMode="auto">
          <a:xfrm flipV="1">
            <a:off x="3124200" y="4876800"/>
            <a:ext cx="152400" cy="8382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Tree>
    <p:extLst>
      <p:ext uri="{BB962C8B-B14F-4D97-AF65-F5344CB8AC3E}">
        <p14:creationId xmlns:p14="http://schemas.microsoft.com/office/powerpoint/2010/main" val="644328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a:xfrm>
            <a:off x="4800600" y="76200"/>
            <a:ext cx="4267200" cy="533400"/>
          </a:xfrm>
        </p:spPr>
        <p:txBody>
          <a:bodyPr/>
          <a:lstStyle/>
          <a:p>
            <a:r>
              <a:rPr lang="en-US" smtClean="0"/>
              <a:t>Chicken Ovary</a:t>
            </a:r>
          </a:p>
        </p:txBody>
      </p:sp>
      <p:sp>
        <p:nvSpPr>
          <p:cNvPr id="40964" name="Text Box 4"/>
          <p:cNvSpPr txBox="1">
            <a:spLocks noChangeArrowheads="1"/>
          </p:cNvSpPr>
          <p:nvPr/>
        </p:nvSpPr>
        <p:spPr bwMode="auto">
          <a:xfrm>
            <a:off x="6858000" y="533400"/>
            <a:ext cx="19992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r>
              <a:rPr lang="en-US" dirty="0"/>
              <a:t>Hierarchal</a:t>
            </a:r>
          </a:p>
          <a:p>
            <a:r>
              <a:rPr lang="en-US" dirty="0" smtClean="0"/>
              <a:t>Follicles</a:t>
            </a:r>
          </a:p>
          <a:p>
            <a:r>
              <a:rPr lang="ar-SY" dirty="0" smtClean="0"/>
              <a:t>حويصلات متدرجة</a:t>
            </a:r>
            <a:endParaRPr lang="en-US" dirty="0"/>
          </a:p>
        </p:txBody>
      </p:sp>
      <p:sp>
        <p:nvSpPr>
          <p:cNvPr id="40965" name="Line 6"/>
          <p:cNvSpPr>
            <a:spLocks noChangeShapeType="1"/>
          </p:cNvSpPr>
          <p:nvPr/>
        </p:nvSpPr>
        <p:spPr bwMode="auto">
          <a:xfrm flipH="1">
            <a:off x="6019800" y="1066800"/>
            <a:ext cx="1066800" cy="7620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Tree>
    <p:extLst>
      <p:ext uri="{BB962C8B-B14F-4D97-AF65-F5344CB8AC3E}">
        <p14:creationId xmlns:p14="http://schemas.microsoft.com/office/powerpoint/2010/main" val="2937058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914400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noChangeArrowheads="1"/>
          </p:cNvSpPr>
          <p:nvPr>
            <p:ph type="title"/>
          </p:nvPr>
        </p:nvSpPr>
        <p:spPr>
          <a:xfrm>
            <a:off x="5867400" y="228600"/>
            <a:ext cx="3124200" cy="1524000"/>
          </a:xfrm>
        </p:spPr>
        <p:txBody>
          <a:bodyPr/>
          <a:lstStyle/>
          <a:p>
            <a:r>
              <a:rPr lang="en-US" sz="3200" smtClean="0"/>
              <a:t>Ovary with large follicles removed</a:t>
            </a:r>
          </a:p>
        </p:txBody>
      </p:sp>
      <p:sp>
        <p:nvSpPr>
          <p:cNvPr id="41988" name="Line 5"/>
          <p:cNvSpPr>
            <a:spLocks noChangeShapeType="1"/>
          </p:cNvSpPr>
          <p:nvPr/>
        </p:nvSpPr>
        <p:spPr bwMode="auto">
          <a:xfrm flipH="1">
            <a:off x="4419600" y="1828800"/>
            <a:ext cx="2667000" cy="21336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41989" name="Text Box 6"/>
          <p:cNvSpPr txBox="1">
            <a:spLocks noChangeArrowheads="1"/>
          </p:cNvSpPr>
          <p:nvPr/>
        </p:nvSpPr>
        <p:spPr bwMode="auto">
          <a:xfrm>
            <a:off x="5791200" y="5867400"/>
            <a:ext cx="26356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a:t>Ruptured </a:t>
            </a:r>
            <a:r>
              <a:rPr lang="en-US" dirty="0" smtClean="0"/>
              <a:t>follicle</a:t>
            </a:r>
          </a:p>
          <a:p>
            <a:pPr algn="ctr"/>
            <a:r>
              <a:rPr lang="ar-SY" dirty="0" err="1" smtClean="0"/>
              <a:t>حويصلة</a:t>
            </a:r>
            <a:r>
              <a:rPr lang="ar-SY" dirty="0" smtClean="0"/>
              <a:t> منفجرة</a:t>
            </a:r>
            <a:endParaRPr lang="en-US" dirty="0"/>
          </a:p>
        </p:txBody>
      </p:sp>
      <p:sp>
        <p:nvSpPr>
          <p:cNvPr id="41990" name="Line 7"/>
          <p:cNvSpPr>
            <a:spLocks noChangeShapeType="1"/>
          </p:cNvSpPr>
          <p:nvPr/>
        </p:nvSpPr>
        <p:spPr bwMode="auto">
          <a:xfrm flipH="1" flipV="1">
            <a:off x="3505200" y="4038600"/>
            <a:ext cx="2286000" cy="19050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Tree>
    <p:extLst>
      <p:ext uri="{BB962C8B-B14F-4D97-AF65-F5344CB8AC3E}">
        <p14:creationId xmlns:p14="http://schemas.microsoft.com/office/powerpoint/2010/main" val="3629117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Chicken Reproductive Tract</a:t>
            </a: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6934200" y="6111875"/>
            <a:ext cx="13548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smtClean="0"/>
              <a:t>Follicles</a:t>
            </a:r>
          </a:p>
          <a:p>
            <a:pPr algn="l"/>
            <a:r>
              <a:rPr lang="ar-SY" dirty="0" smtClean="0"/>
              <a:t>حويصلات</a:t>
            </a:r>
            <a:endParaRPr lang="en-US" dirty="0"/>
          </a:p>
        </p:txBody>
      </p:sp>
      <p:sp>
        <p:nvSpPr>
          <p:cNvPr id="43013" name="Text Box 5"/>
          <p:cNvSpPr txBox="1">
            <a:spLocks noChangeArrowheads="1"/>
          </p:cNvSpPr>
          <p:nvPr/>
        </p:nvSpPr>
        <p:spPr bwMode="auto">
          <a:xfrm>
            <a:off x="6781800" y="1412776"/>
            <a:ext cx="20890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smtClean="0"/>
              <a:t>Infundibulum</a:t>
            </a:r>
          </a:p>
          <a:p>
            <a:pPr algn="ctr"/>
            <a:r>
              <a:rPr lang="ar-SY" dirty="0" smtClean="0"/>
              <a:t>القمع</a:t>
            </a:r>
            <a:endParaRPr lang="en-US" dirty="0"/>
          </a:p>
        </p:txBody>
      </p:sp>
      <p:sp>
        <p:nvSpPr>
          <p:cNvPr id="43014" name="Text Box 6"/>
          <p:cNvSpPr txBox="1">
            <a:spLocks noChangeArrowheads="1"/>
          </p:cNvSpPr>
          <p:nvPr/>
        </p:nvSpPr>
        <p:spPr bwMode="auto">
          <a:xfrm>
            <a:off x="4419600" y="3678123"/>
            <a:ext cx="26726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smtClean="0"/>
              <a:t>Magnum</a:t>
            </a:r>
          </a:p>
          <a:p>
            <a:pPr algn="l"/>
            <a:r>
              <a:rPr lang="ar-SY" dirty="0" smtClean="0"/>
              <a:t>المعظم( الجزء الغدي)</a:t>
            </a:r>
            <a:endParaRPr lang="en-US" dirty="0"/>
          </a:p>
        </p:txBody>
      </p:sp>
      <p:sp>
        <p:nvSpPr>
          <p:cNvPr id="43015" name="Text Box 7"/>
          <p:cNvSpPr txBox="1">
            <a:spLocks noChangeArrowheads="1"/>
          </p:cNvSpPr>
          <p:nvPr/>
        </p:nvSpPr>
        <p:spPr bwMode="auto">
          <a:xfrm>
            <a:off x="228600" y="1600200"/>
            <a:ext cx="13724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smtClean="0"/>
              <a:t>Isthmus</a:t>
            </a:r>
          </a:p>
          <a:p>
            <a:pPr algn="l"/>
            <a:r>
              <a:rPr lang="ar-SY" dirty="0" smtClean="0"/>
              <a:t>البرزخ</a:t>
            </a:r>
            <a:endParaRPr lang="en-US" dirty="0"/>
          </a:p>
        </p:txBody>
      </p:sp>
      <p:sp>
        <p:nvSpPr>
          <p:cNvPr id="43016" name="Text Box 8"/>
          <p:cNvSpPr txBox="1">
            <a:spLocks noChangeArrowheads="1"/>
          </p:cNvSpPr>
          <p:nvPr/>
        </p:nvSpPr>
        <p:spPr bwMode="auto">
          <a:xfrm>
            <a:off x="1431925" y="4951413"/>
            <a:ext cx="21483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a:t>Shell </a:t>
            </a:r>
            <a:r>
              <a:rPr lang="en-US" dirty="0" smtClean="0"/>
              <a:t>Gland</a:t>
            </a:r>
          </a:p>
          <a:p>
            <a:pPr algn="l"/>
            <a:r>
              <a:rPr lang="ar-SY" dirty="0" smtClean="0"/>
              <a:t>غدة القشرة( الرحم)</a:t>
            </a:r>
            <a:endParaRPr lang="en-US" dirty="0"/>
          </a:p>
        </p:txBody>
      </p:sp>
      <p:sp>
        <p:nvSpPr>
          <p:cNvPr id="43017" name="Text Box 9"/>
          <p:cNvSpPr txBox="1">
            <a:spLocks noChangeArrowheads="1"/>
          </p:cNvSpPr>
          <p:nvPr/>
        </p:nvSpPr>
        <p:spPr bwMode="auto">
          <a:xfrm>
            <a:off x="381000" y="6019800"/>
            <a:ext cx="11240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smtClean="0"/>
              <a:t>Cloaca</a:t>
            </a:r>
          </a:p>
          <a:p>
            <a:pPr algn="l"/>
            <a:r>
              <a:rPr lang="ar-SY" dirty="0" smtClean="0"/>
              <a:t>المجمع</a:t>
            </a:r>
            <a:endParaRPr lang="en-US" dirty="0"/>
          </a:p>
        </p:txBody>
      </p:sp>
      <p:sp>
        <p:nvSpPr>
          <p:cNvPr id="43018" name="Line 10"/>
          <p:cNvSpPr>
            <a:spLocks noChangeShapeType="1"/>
          </p:cNvSpPr>
          <p:nvPr/>
        </p:nvSpPr>
        <p:spPr bwMode="auto">
          <a:xfrm flipH="1">
            <a:off x="7772400" y="2286000"/>
            <a:ext cx="228600" cy="12192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43019" name="Line 11"/>
          <p:cNvSpPr>
            <a:spLocks noChangeShapeType="1"/>
          </p:cNvSpPr>
          <p:nvPr/>
        </p:nvSpPr>
        <p:spPr bwMode="auto">
          <a:xfrm>
            <a:off x="1066800" y="2057400"/>
            <a:ext cx="685800" cy="3048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43020" name="Line 12"/>
          <p:cNvSpPr>
            <a:spLocks noChangeShapeType="1"/>
          </p:cNvSpPr>
          <p:nvPr/>
        </p:nvSpPr>
        <p:spPr bwMode="auto">
          <a:xfrm flipH="1" flipV="1">
            <a:off x="1600200" y="4343400"/>
            <a:ext cx="685800" cy="6858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43021" name="Line 13"/>
          <p:cNvSpPr>
            <a:spLocks noChangeShapeType="1"/>
          </p:cNvSpPr>
          <p:nvPr/>
        </p:nvSpPr>
        <p:spPr bwMode="auto">
          <a:xfrm flipH="1" flipV="1">
            <a:off x="4724400" y="2743200"/>
            <a:ext cx="685800" cy="6858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43022" name="Line 14"/>
          <p:cNvSpPr>
            <a:spLocks noChangeShapeType="1"/>
          </p:cNvSpPr>
          <p:nvPr/>
        </p:nvSpPr>
        <p:spPr bwMode="auto">
          <a:xfrm flipH="1" flipV="1">
            <a:off x="3962400" y="3352800"/>
            <a:ext cx="914400" cy="2286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43023" name="Line 15"/>
          <p:cNvSpPr>
            <a:spLocks noChangeShapeType="1"/>
          </p:cNvSpPr>
          <p:nvPr/>
        </p:nvSpPr>
        <p:spPr bwMode="auto">
          <a:xfrm flipV="1">
            <a:off x="7696200" y="5486400"/>
            <a:ext cx="304800" cy="6858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43024" name="Line 16"/>
          <p:cNvSpPr>
            <a:spLocks noChangeShapeType="1"/>
          </p:cNvSpPr>
          <p:nvPr/>
        </p:nvSpPr>
        <p:spPr bwMode="auto">
          <a:xfrm flipH="1" flipV="1">
            <a:off x="304800" y="5257800"/>
            <a:ext cx="533400" cy="8382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Tree>
    <p:extLst>
      <p:ext uri="{BB962C8B-B14F-4D97-AF65-F5344CB8AC3E}">
        <p14:creationId xmlns:p14="http://schemas.microsoft.com/office/powerpoint/2010/main" val="266997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Grp="1" noChangeArrowheads="1"/>
          </p:cNvSpPr>
          <p:nvPr>
            <p:ph type="title"/>
          </p:nvPr>
        </p:nvSpPr>
        <p:spPr>
          <a:xfrm>
            <a:off x="5257800" y="0"/>
            <a:ext cx="3886200" cy="914400"/>
          </a:xfrm>
        </p:spPr>
        <p:txBody>
          <a:bodyPr/>
          <a:lstStyle/>
          <a:p>
            <a:r>
              <a:rPr lang="en-US" dirty="0" smtClean="0"/>
              <a:t>Infundibulum</a:t>
            </a:r>
            <a:br>
              <a:rPr lang="en-US" dirty="0" smtClean="0"/>
            </a:br>
            <a:r>
              <a:rPr lang="ar-SY" dirty="0" smtClean="0"/>
              <a:t>القمع</a:t>
            </a:r>
            <a:endParaRPr lang="en-US" dirty="0" smtClean="0"/>
          </a:p>
        </p:txBody>
      </p:sp>
    </p:spTree>
    <p:extLst>
      <p:ext uri="{BB962C8B-B14F-4D97-AF65-F5344CB8AC3E}">
        <p14:creationId xmlns:p14="http://schemas.microsoft.com/office/powerpoint/2010/main" val="501677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9342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p:nvPr>
        </p:nvSpPr>
        <p:spPr/>
        <p:txBody>
          <a:bodyPr/>
          <a:lstStyle/>
          <a:p>
            <a:r>
              <a:rPr lang="en-US" dirty="0" smtClean="0"/>
              <a:t>Cloaca</a:t>
            </a:r>
            <a:br>
              <a:rPr lang="en-US" dirty="0" smtClean="0"/>
            </a:br>
            <a:r>
              <a:rPr lang="ar-SY" dirty="0" smtClean="0"/>
              <a:t>المجمع</a:t>
            </a:r>
            <a:endParaRPr lang="en-US" dirty="0" smtClean="0"/>
          </a:p>
        </p:txBody>
      </p:sp>
      <p:sp>
        <p:nvSpPr>
          <p:cNvPr id="45060" name="Line 5"/>
          <p:cNvSpPr>
            <a:spLocks noChangeShapeType="1"/>
          </p:cNvSpPr>
          <p:nvPr/>
        </p:nvSpPr>
        <p:spPr bwMode="auto">
          <a:xfrm>
            <a:off x="3429000" y="1905000"/>
            <a:ext cx="304800" cy="14478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45061" name="Text Box 6"/>
          <p:cNvSpPr txBox="1">
            <a:spLocks noChangeArrowheads="1"/>
          </p:cNvSpPr>
          <p:nvPr/>
        </p:nvSpPr>
        <p:spPr bwMode="auto">
          <a:xfrm>
            <a:off x="2743200" y="1371600"/>
            <a:ext cx="11480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smtClean="0"/>
              <a:t>Vagina</a:t>
            </a:r>
          </a:p>
          <a:p>
            <a:pPr algn="l"/>
            <a:r>
              <a:rPr lang="ar-SY" dirty="0" smtClean="0"/>
              <a:t>المهبل</a:t>
            </a:r>
            <a:endParaRPr lang="en-US" dirty="0"/>
          </a:p>
        </p:txBody>
      </p:sp>
      <p:sp>
        <p:nvSpPr>
          <p:cNvPr id="45062" name="Text Box 7"/>
          <p:cNvSpPr txBox="1">
            <a:spLocks noChangeArrowheads="1"/>
          </p:cNvSpPr>
          <p:nvPr/>
        </p:nvSpPr>
        <p:spPr bwMode="auto">
          <a:xfrm>
            <a:off x="0" y="2895600"/>
            <a:ext cx="1311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a:t>Vaginal </a:t>
            </a:r>
            <a:r>
              <a:rPr lang="en-US" dirty="0" smtClean="0"/>
              <a:t>opening</a:t>
            </a:r>
          </a:p>
          <a:p>
            <a:pPr algn="l"/>
            <a:r>
              <a:rPr lang="ar-SY" dirty="0" smtClean="0"/>
              <a:t>الفتحة التناسلية</a:t>
            </a:r>
            <a:endParaRPr lang="en-US" dirty="0"/>
          </a:p>
        </p:txBody>
      </p:sp>
      <p:sp>
        <p:nvSpPr>
          <p:cNvPr id="45063" name="Text Box 8"/>
          <p:cNvSpPr txBox="1">
            <a:spLocks noChangeArrowheads="1"/>
          </p:cNvSpPr>
          <p:nvPr/>
        </p:nvSpPr>
        <p:spPr bwMode="auto">
          <a:xfrm>
            <a:off x="4251325" y="5484813"/>
            <a:ext cx="1539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r>
              <a:rPr lang="en-US" dirty="0"/>
              <a:t>Intestine </a:t>
            </a:r>
            <a:r>
              <a:rPr lang="en-US" dirty="0" smtClean="0"/>
              <a:t>opening</a:t>
            </a:r>
          </a:p>
          <a:p>
            <a:pPr algn="ctr"/>
            <a:r>
              <a:rPr lang="ar-SY" dirty="0" smtClean="0"/>
              <a:t>المقذرة</a:t>
            </a:r>
            <a:endParaRPr lang="en-US" dirty="0"/>
          </a:p>
        </p:txBody>
      </p:sp>
      <p:sp>
        <p:nvSpPr>
          <p:cNvPr id="45064" name="Line 10"/>
          <p:cNvSpPr>
            <a:spLocks noChangeShapeType="1"/>
          </p:cNvSpPr>
          <p:nvPr/>
        </p:nvSpPr>
        <p:spPr bwMode="auto">
          <a:xfrm flipH="1" flipV="1">
            <a:off x="2438400" y="4953000"/>
            <a:ext cx="1752600" cy="10668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45065" name="Line 11"/>
          <p:cNvSpPr>
            <a:spLocks noChangeShapeType="1"/>
          </p:cNvSpPr>
          <p:nvPr/>
        </p:nvSpPr>
        <p:spPr bwMode="auto">
          <a:xfrm>
            <a:off x="914400" y="3886200"/>
            <a:ext cx="685800" cy="5334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Tree>
    <p:extLst>
      <p:ext uri="{BB962C8B-B14F-4D97-AF65-F5344CB8AC3E}">
        <p14:creationId xmlns:p14="http://schemas.microsoft.com/office/powerpoint/2010/main" val="1329122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Cloaca of Chicken</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762000"/>
            <a:ext cx="6362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4800600" y="5943600"/>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pPr algn="l"/>
            <a:r>
              <a:rPr lang="en-US" dirty="0"/>
              <a:t>Vagina </a:t>
            </a:r>
            <a:r>
              <a:rPr lang="en-US" dirty="0" smtClean="0"/>
              <a:t>opening</a:t>
            </a:r>
          </a:p>
          <a:p>
            <a:pPr algn="ctr"/>
            <a:r>
              <a:rPr lang="ar-SY" dirty="0" smtClean="0"/>
              <a:t>الفتحة التناسلية</a:t>
            </a:r>
            <a:endParaRPr lang="en-US" dirty="0"/>
          </a:p>
        </p:txBody>
      </p:sp>
      <p:sp>
        <p:nvSpPr>
          <p:cNvPr id="46085" name="Text Box 5"/>
          <p:cNvSpPr txBox="1">
            <a:spLocks noChangeArrowheads="1"/>
          </p:cNvSpPr>
          <p:nvPr/>
        </p:nvSpPr>
        <p:spPr bwMode="auto">
          <a:xfrm>
            <a:off x="1143000" y="4191000"/>
            <a:ext cx="1539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Comic Sans MS" pitchFamily="66" charset="0"/>
                <a:ea typeface="MS PGothic" pitchFamily="34" charset="-128"/>
              </a:defRPr>
            </a:lvl1pPr>
            <a:lvl2pPr marL="37931725" indent="-37474525">
              <a:defRPr sz="2400" b="1">
                <a:solidFill>
                  <a:schemeClr val="tx1"/>
                </a:solidFill>
                <a:latin typeface="Comic Sans MS" pitchFamily="66" charset="0"/>
                <a:ea typeface="MS PGothic" pitchFamily="34" charset="-128"/>
              </a:defRPr>
            </a:lvl2pPr>
            <a:lvl3pPr>
              <a:defRPr sz="2400" b="1">
                <a:solidFill>
                  <a:schemeClr val="tx1"/>
                </a:solidFill>
                <a:latin typeface="Comic Sans MS" pitchFamily="66" charset="0"/>
                <a:ea typeface="MS PGothic" pitchFamily="34" charset="-128"/>
              </a:defRPr>
            </a:lvl3pPr>
            <a:lvl4pPr>
              <a:defRPr sz="2400" b="1">
                <a:solidFill>
                  <a:schemeClr val="tx1"/>
                </a:solidFill>
                <a:latin typeface="Comic Sans MS" pitchFamily="66" charset="0"/>
                <a:ea typeface="MS PGothic" pitchFamily="34" charset="-128"/>
              </a:defRPr>
            </a:lvl4pPr>
            <a:lvl5pPr>
              <a:defRPr sz="2400" b="1">
                <a:solidFill>
                  <a:schemeClr val="tx1"/>
                </a:solidFill>
                <a:latin typeface="Comic Sans MS" pitchFamily="66" charset="0"/>
                <a:ea typeface="MS PGothic" pitchFamily="34" charset="-128"/>
              </a:defRPr>
            </a:lvl5pPr>
            <a:lvl6pPr marL="457200" eaLnBrk="0" fontAlgn="base" hangingPunct="0">
              <a:spcBef>
                <a:spcPct val="0"/>
              </a:spcBef>
              <a:spcAft>
                <a:spcPct val="0"/>
              </a:spcAft>
              <a:defRPr sz="2400" b="1">
                <a:solidFill>
                  <a:schemeClr val="tx1"/>
                </a:solidFill>
                <a:latin typeface="Comic Sans MS" pitchFamily="66" charset="0"/>
                <a:ea typeface="MS PGothic" pitchFamily="34" charset="-128"/>
              </a:defRPr>
            </a:lvl6pPr>
            <a:lvl7pPr marL="914400" eaLnBrk="0" fontAlgn="base" hangingPunct="0">
              <a:spcBef>
                <a:spcPct val="0"/>
              </a:spcBef>
              <a:spcAft>
                <a:spcPct val="0"/>
              </a:spcAft>
              <a:defRPr sz="2400" b="1">
                <a:solidFill>
                  <a:schemeClr val="tx1"/>
                </a:solidFill>
                <a:latin typeface="Comic Sans MS" pitchFamily="66" charset="0"/>
                <a:ea typeface="MS PGothic" pitchFamily="34" charset="-128"/>
              </a:defRPr>
            </a:lvl7pPr>
            <a:lvl8pPr marL="1371600" eaLnBrk="0" fontAlgn="base" hangingPunct="0">
              <a:spcBef>
                <a:spcPct val="0"/>
              </a:spcBef>
              <a:spcAft>
                <a:spcPct val="0"/>
              </a:spcAft>
              <a:defRPr sz="2400" b="1">
                <a:solidFill>
                  <a:schemeClr val="tx1"/>
                </a:solidFill>
                <a:latin typeface="Comic Sans MS" pitchFamily="66" charset="0"/>
                <a:ea typeface="MS PGothic" pitchFamily="34" charset="-128"/>
              </a:defRPr>
            </a:lvl8pPr>
            <a:lvl9pPr marL="1828800" eaLnBrk="0" fontAlgn="base" hangingPunct="0">
              <a:spcBef>
                <a:spcPct val="0"/>
              </a:spcBef>
              <a:spcAft>
                <a:spcPct val="0"/>
              </a:spcAft>
              <a:defRPr sz="2400" b="1">
                <a:solidFill>
                  <a:schemeClr val="tx1"/>
                </a:solidFill>
                <a:latin typeface="Comic Sans MS" pitchFamily="66" charset="0"/>
                <a:ea typeface="MS PGothic" pitchFamily="34" charset="-128"/>
              </a:defRPr>
            </a:lvl9pPr>
          </a:lstStyle>
          <a:p>
            <a:r>
              <a:rPr lang="en-US" dirty="0"/>
              <a:t>Intestine </a:t>
            </a:r>
            <a:r>
              <a:rPr lang="en-US" dirty="0" smtClean="0"/>
              <a:t>opening</a:t>
            </a:r>
          </a:p>
          <a:p>
            <a:r>
              <a:rPr lang="ar-SY" dirty="0" smtClean="0"/>
              <a:t>فتحة المقذرة</a:t>
            </a:r>
            <a:endParaRPr lang="en-US" dirty="0"/>
          </a:p>
        </p:txBody>
      </p:sp>
      <p:sp>
        <p:nvSpPr>
          <p:cNvPr id="46086" name="Line 6"/>
          <p:cNvSpPr>
            <a:spLocks noChangeShapeType="1"/>
          </p:cNvSpPr>
          <p:nvPr/>
        </p:nvSpPr>
        <p:spPr bwMode="auto">
          <a:xfrm flipH="1" flipV="1">
            <a:off x="4343400" y="5029200"/>
            <a:ext cx="685800" cy="9906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
        <p:nvSpPr>
          <p:cNvPr id="46087" name="Line 7"/>
          <p:cNvSpPr>
            <a:spLocks noChangeShapeType="1"/>
          </p:cNvSpPr>
          <p:nvPr/>
        </p:nvSpPr>
        <p:spPr bwMode="auto">
          <a:xfrm flipV="1">
            <a:off x="2590800" y="4267200"/>
            <a:ext cx="990600" cy="381000"/>
          </a:xfrm>
          <a:prstGeom prst="line">
            <a:avLst/>
          </a:prstGeom>
          <a:noFill/>
          <a:ln w="76200">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ar-SY"/>
          </a:p>
        </p:txBody>
      </p:sp>
    </p:spTree>
    <p:extLst>
      <p:ext uri="{BB962C8B-B14F-4D97-AF65-F5344CB8AC3E}">
        <p14:creationId xmlns:p14="http://schemas.microsoft.com/office/powerpoint/2010/main" val="2796208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533400"/>
          </a:xfrm>
        </p:spPr>
        <p:txBody>
          <a:bodyPr/>
          <a:lstStyle/>
          <a:p>
            <a:pPr eaLnBrk="1" hangingPunct="1"/>
            <a:r>
              <a:rPr lang="ar-SY" sz="3600" dirty="0" smtClean="0">
                <a:solidFill>
                  <a:schemeClr val="tx1"/>
                </a:solidFill>
              </a:rPr>
              <a:t>تركيب البيضة</a:t>
            </a:r>
            <a:endParaRPr lang="en-US" sz="3600" dirty="0" smtClean="0">
              <a:solidFill>
                <a:schemeClr val="tx1"/>
              </a:solidFill>
            </a:endParaRPr>
          </a:p>
        </p:txBody>
      </p:sp>
      <p:sp>
        <p:nvSpPr>
          <p:cNvPr id="20483" name="Rectangle 3"/>
          <p:cNvSpPr>
            <a:spLocks noGrp="1" noChangeArrowheads="1"/>
          </p:cNvSpPr>
          <p:nvPr>
            <p:ph type="body" idx="1"/>
          </p:nvPr>
        </p:nvSpPr>
        <p:spPr>
          <a:xfrm>
            <a:off x="0" y="620688"/>
            <a:ext cx="8458200" cy="5197475"/>
          </a:xfrm>
        </p:spPr>
        <p:txBody>
          <a:bodyPr/>
          <a:lstStyle/>
          <a:p>
            <a:pPr marL="0" indent="400050" algn="just" eaLnBrk="1" hangingPunct="1">
              <a:buFontTx/>
              <a:buNone/>
            </a:pPr>
            <a:endParaRPr lang="id-ID" smtClean="0"/>
          </a:p>
        </p:txBody>
      </p:sp>
      <p:pic>
        <p:nvPicPr>
          <p:cNvPr id="20484" name="Picture 5" descr="Schematic of a chicken egg: 1. Eggshell 2. Outer membrane 3. Inner membrane 4. Chalaza 5. Exterior albumen 6. Middle albumen 7. Vitelline membrane 8. Nucleus of pander 9. Germinal disk  10. Yellow yolk 11. White yolk 12. Internal albumen 13. Chalaza 14. Air cell 15. Cuticula">
            <a:hlinkClick r:id="rId3" tooltip="Schematic of a chicken egg: 1. Eggshell 2. Outer membrane 3. Inner membrane 4. Chalaza 5. Exterior albumen 6. Middle albumen 7. Vitelline membrane 8. Nucleus of pander 9. Germinal disk  10. Yellow yolk 11. White yolk 12. Internal albumen 13. Chalaza 14. Air cell 15. Cuticula"/>
          </p:cNvPr>
          <p:cNvPicPr>
            <a:picLocks noChangeAspect="1" noChangeArrowheads="1"/>
          </p:cNvPicPr>
          <p:nvPr/>
        </p:nvPicPr>
        <p:blipFill>
          <a:blip r:embed="rId4" cstate="print"/>
          <a:srcRect/>
          <a:stretch>
            <a:fillRect/>
          </a:stretch>
        </p:blipFill>
        <p:spPr bwMode="auto">
          <a:xfrm>
            <a:off x="-108520" y="476672"/>
            <a:ext cx="4067175" cy="5214937"/>
          </a:xfrm>
          <a:prstGeom prst="rect">
            <a:avLst/>
          </a:prstGeom>
          <a:noFill/>
          <a:ln w="9525">
            <a:noFill/>
            <a:miter lim="800000"/>
            <a:headEnd/>
            <a:tailEnd/>
          </a:ln>
        </p:spPr>
      </p:pic>
      <p:sp>
        <p:nvSpPr>
          <p:cNvPr id="20485" name="Text Box 6"/>
          <p:cNvSpPr txBox="1">
            <a:spLocks noChangeArrowheads="1"/>
          </p:cNvSpPr>
          <p:nvPr/>
        </p:nvSpPr>
        <p:spPr bwMode="auto">
          <a:xfrm>
            <a:off x="4495800" y="928688"/>
            <a:ext cx="4900736" cy="5632311"/>
          </a:xfrm>
          <a:prstGeom prst="rect">
            <a:avLst/>
          </a:prstGeom>
          <a:noFill/>
          <a:ln w="9525">
            <a:noFill/>
            <a:miter lim="800000"/>
            <a:headEnd/>
            <a:tailEnd/>
          </a:ln>
        </p:spPr>
        <p:txBody>
          <a:bodyPr wrap="square">
            <a:spAutoFit/>
          </a:bodyPr>
          <a:lstStyle/>
          <a:p>
            <a:pPr marL="342900" indent="-342900">
              <a:buFontTx/>
              <a:buAutoNum type="arabicPeriod"/>
              <a:tabLst>
                <a:tab pos="342900" algn="l"/>
              </a:tabLst>
            </a:pPr>
            <a:r>
              <a:rPr lang="en-US" dirty="0" smtClean="0"/>
              <a:t>Eggshell</a:t>
            </a:r>
            <a:r>
              <a:rPr lang="ar-SY" dirty="0" smtClean="0"/>
              <a:t>قشرة البيضة  </a:t>
            </a:r>
            <a:endParaRPr lang="en-US" dirty="0"/>
          </a:p>
          <a:p>
            <a:pPr marL="342900" indent="-342900">
              <a:buFontTx/>
              <a:buAutoNum type="arabicPeriod"/>
              <a:tabLst>
                <a:tab pos="342900" algn="l"/>
              </a:tabLst>
            </a:pPr>
            <a:r>
              <a:rPr lang="en-US" dirty="0"/>
              <a:t>Outer </a:t>
            </a:r>
            <a:r>
              <a:rPr lang="en-US" dirty="0" smtClean="0"/>
              <a:t>membrane</a:t>
            </a:r>
            <a:r>
              <a:rPr lang="ar-SY" dirty="0" smtClean="0"/>
              <a:t> الغشاء الخارجي  </a:t>
            </a:r>
            <a:endParaRPr lang="en-US" dirty="0" smtClean="0"/>
          </a:p>
          <a:p>
            <a:pPr marL="342900" indent="-342900">
              <a:buFontTx/>
              <a:buAutoNum type="arabicPeriod"/>
              <a:tabLst>
                <a:tab pos="342900" algn="l"/>
              </a:tabLst>
            </a:pPr>
            <a:r>
              <a:rPr lang="en-US" dirty="0" smtClean="0"/>
              <a:t>Inner membrane</a:t>
            </a:r>
            <a:r>
              <a:rPr lang="ar-SY" dirty="0" smtClean="0"/>
              <a:t> الغشاء الداخلي  </a:t>
            </a:r>
            <a:endParaRPr lang="en-US" dirty="0" smtClean="0"/>
          </a:p>
          <a:p>
            <a:pPr marL="342900" indent="-342900">
              <a:buFontTx/>
              <a:buAutoNum type="arabicPeriod"/>
              <a:tabLst>
                <a:tab pos="342900" algn="l"/>
              </a:tabLst>
            </a:pPr>
            <a:r>
              <a:rPr lang="en-US" dirty="0" smtClean="0"/>
              <a:t>Chalaza</a:t>
            </a:r>
            <a:r>
              <a:rPr lang="ar-SY" b="1" dirty="0" smtClean="0">
                <a:solidFill>
                  <a:srgbClr val="FF0000"/>
                </a:solidFill>
              </a:rPr>
              <a:t>  الكلازا   </a:t>
            </a:r>
            <a:endParaRPr lang="en-US" dirty="0"/>
          </a:p>
          <a:p>
            <a:pPr marL="342900" indent="-342900">
              <a:buFontTx/>
              <a:buAutoNum type="arabicPeriod"/>
              <a:tabLst>
                <a:tab pos="342900" algn="l"/>
              </a:tabLst>
            </a:pPr>
            <a:r>
              <a:rPr lang="en-US" dirty="0"/>
              <a:t>Exterior </a:t>
            </a:r>
            <a:r>
              <a:rPr lang="en-US" dirty="0" smtClean="0"/>
              <a:t>albumen</a:t>
            </a:r>
            <a:r>
              <a:rPr lang="ar-SY" dirty="0" smtClean="0"/>
              <a:t> الزلال الخارجي </a:t>
            </a:r>
            <a:endParaRPr lang="en-US" dirty="0"/>
          </a:p>
          <a:p>
            <a:pPr marL="342900" indent="-342900">
              <a:buFontTx/>
              <a:buAutoNum type="arabicPeriod"/>
              <a:tabLst>
                <a:tab pos="342900" algn="l"/>
              </a:tabLst>
            </a:pPr>
            <a:r>
              <a:rPr lang="en-US" dirty="0"/>
              <a:t>Middle </a:t>
            </a:r>
            <a:r>
              <a:rPr lang="en-US" dirty="0" smtClean="0"/>
              <a:t>albumen</a:t>
            </a:r>
            <a:r>
              <a:rPr lang="ar-SY" dirty="0" smtClean="0"/>
              <a:t> الزلال الأوسط  </a:t>
            </a:r>
            <a:endParaRPr lang="en-US" dirty="0" smtClean="0"/>
          </a:p>
          <a:p>
            <a:pPr marL="342900" indent="-342900">
              <a:buFontTx/>
              <a:buAutoNum type="arabicPeriod"/>
              <a:tabLst>
                <a:tab pos="342900" algn="l"/>
              </a:tabLst>
            </a:pPr>
            <a:r>
              <a:rPr lang="en-US" dirty="0" smtClean="0"/>
              <a:t>Vitelline membrane</a:t>
            </a:r>
            <a:r>
              <a:rPr lang="ar-SY" dirty="0" smtClean="0"/>
              <a:t> غشاء الصفار  </a:t>
            </a:r>
            <a:endParaRPr lang="en-US" dirty="0" smtClean="0"/>
          </a:p>
          <a:p>
            <a:pPr marL="342900" indent="-342900">
              <a:buFontTx/>
              <a:buAutoNum type="arabicPeriod"/>
              <a:tabLst>
                <a:tab pos="342900" algn="l"/>
              </a:tabLst>
            </a:pPr>
            <a:r>
              <a:rPr lang="en-US" dirty="0" smtClean="0"/>
              <a:t>Nucleus of pander</a:t>
            </a:r>
          </a:p>
          <a:p>
            <a:pPr marL="342900" indent="-342900">
              <a:buFontTx/>
              <a:buAutoNum type="arabicPeriod"/>
              <a:tabLst>
                <a:tab pos="342900" algn="l"/>
              </a:tabLst>
            </a:pPr>
            <a:r>
              <a:rPr lang="en-US" dirty="0" smtClean="0"/>
              <a:t>Germinal disk</a:t>
            </a:r>
            <a:r>
              <a:rPr lang="ar-SY" dirty="0" smtClean="0"/>
              <a:t> القرص الجرثومي  </a:t>
            </a:r>
            <a:endParaRPr lang="en-US" dirty="0"/>
          </a:p>
          <a:p>
            <a:pPr marL="342900" indent="-342900">
              <a:buFontTx/>
              <a:buAutoNum type="arabicPeriod"/>
              <a:tabLst>
                <a:tab pos="342900" algn="l"/>
              </a:tabLst>
            </a:pPr>
            <a:r>
              <a:rPr lang="en-US" dirty="0"/>
              <a:t>Yellow </a:t>
            </a:r>
            <a:r>
              <a:rPr lang="en-US" dirty="0" smtClean="0"/>
              <a:t>yolk</a:t>
            </a:r>
            <a:r>
              <a:rPr lang="ar-SY" dirty="0" smtClean="0"/>
              <a:t>  الصفار   </a:t>
            </a:r>
            <a:endParaRPr lang="en-US" dirty="0"/>
          </a:p>
          <a:p>
            <a:pPr marL="342900" indent="-342900">
              <a:buFontTx/>
              <a:buAutoNum type="arabicPeriod"/>
              <a:tabLst>
                <a:tab pos="342900" algn="l"/>
              </a:tabLst>
            </a:pPr>
            <a:r>
              <a:rPr lang="en-US" dirty="0"/>
              <a:t>White </a:t>
            </a:r>
            <a:r>
              <a:rPr lang="en-US" dirty="0" smtClean="0"/>
              <a:t>yolk</a:t>
            </a:r>
            <a:r>
              <a:rPr lang="ar-SY" dirty="0" smtClean="0"/>
              <a:t> الصفار الأبيض    </a:t>
            </a:r>
            <a:endParaRPr lang="en-US" dirty="0"/>
          </a:p>
          <a:p>
            <a:pPr marL="342900" indent="-342900">
              <a:buFontTx/>
              <a:buAutoNum type="arabicPeriod"/>
              <a:tabLst>
                <a:tab pos="342900" algn="l"/>
              </a:tabLst>
            </a:pPr>
            <a:r>
              <a:rPr lang="en-US" dirty="0"/>
              <a:t>Internal </a:t>
            </a:r>
            <a:r>
              <a:rPr lang="en-US" dirty="0" smtClean="0"/>
              <a:t>albumen</a:t>
            </a:r>
            <a:r>
              <a:rPr lang="ar-SY" dirty="0" smtClean="0"/>
              <a:t>  الزلال الداخلي   </a:t>
            </a:r>
            <a:endParaRPr lang="en-US" dirty="0"/>
          </a:p>
          <a:p>
            <a:pPr marL="342900" indent="-342900">
              <a:buFontTx/>
              <a:buAutoNum type="arabicPeriod"/>
              <a:tabLst>
                <a:tab pos="342900" algn="l"/>
              </a:tabLst>
            </a:pPr>
            <a:r>
              <a:rPr lang="en-US" dirty="0" smtClean="0"/>
              <a:t>Chalaza</a:t>
            </a:r>
            <a:r>
              <a:rPr lang="ar-SY" dirty="0" smtClean="0"/>
              <a:t>  الكلازا   </a:t>
            </a:r>
            <a:endParaRPr lang="en-US" dirty="0"/>
          </a:p>
          <a:p>
            <a:pPr marL="342900" indent="-342900">
              <a:buFontTx/>
              <a:buAutoNum type="arabicPeriod"/>
              <a:tabLst>
                <a:tab pos="342900" algn="l"/>
              </a:tabLst>
            </a:pPr>
            <a:r>
              <a:rPr lang="en-US" dirty="0"/>
              <a:t>Air </a:t>
            </a:r>
            <a:r>
              <a:rPr lang="en-US" dirty="0" smtClean="0"/>
              <a:t>cell</a:t>
            </a:r>
            <a:r>
              <a:rPr lang="ar-SY" dirty="0" smtClean="0"/>
              <a:t>   الغرفة الهوائية    </a:t>
            </a:r>
            <a:endParaRPr lang="en-US" dirty="0"/>
          </a:p>
          <a:p>
            <a:pPr marL="342900" indent="-342900">
              <a:buFontTx/>
              <a:buAutoNum type="arabicPeriod"/>
              <a:tabLst>
                <a:tab pos="342900" algn="l"/>
              </a:tabLst>
            </a:pPr>
            <a:r>
              <a:rPr lang="en-US" dirty="0"/>
              <a:t>Cuticula</a:t>
            </a:r>
          </a:p>
        </p:txBody>
      </p:sp>
      <p:sp>
        <p:nvSpPr>
          <p:cNvPr id="6" name="Slide Number Placeholder 5"/>
          <p:cNvSpPr>
            <a:spLocks noGrp="1"/>
          </p:cNvSpPr>
          <p:nvPr>
            <p:ph type="sldNum" sz="quarter" idx="12"/>
          </p:nvPr>
        </p:nvSpPr>
        <p:spPr/>
        <p:txBody>
          <a:bodyPr/>
          <a:lstStyle/>
          <a:p>
            <a:pPr>
              <a:defRPr/>
            </a:pPr>
            <a:fld id="{E2E7E5B4-42E2-4920-B5D4-52A1731A5ADA}" type="slidenum">
              <a:rPr lang="en-US" smtClean="0"/>
              <a:pPr>
                <a:defRPr/>
              </a:pPr>
              <a:t>18</a:t>
            </a:fld>
            <a:endParaRPr lang="en-US"/>
          </a:p>
        </p:txBody>
      </p:sp>
    </p:spTree>
    <p:extLst>
      <p:ext uri="{BB962C8B-B14F-4D97-AF65-F5344CB8AC3E}">
        <p14:creationId xmlns:p14="http://schemas.microsoft.com/office/powerpoint/2010/main" val="291258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547813" y="0"/>
            <a:ext cx="6105525" cy="1052513"/>
          </a:xfrm>
        </p:spPr>
        <p:txBody>
          <a:bodyPr/>
          <a:lstStyle/>
          <a:p>
            <a:r>
              <a:rPr lang="ar-SA" sz="4000" b="1" dirty="0">
                <a:solidFill>
                  <a:srgbClr val="FF0000"/>
                </a:solidFill>
              </a:rPr>
              <a:t>مكونات بيضة الدجاجة ووظائفها</a:t>
            </a:r>
            <a:endParaRPr lang="en-US" sz="4000" b="1" dirty="0">
              <a:solidFill>
                <a:srgbClr val="FF0000"/>
              </a:solidFill>
            </a:endParaRPr>
          </a:p>
        </p:txBody>
      </p:sp>
      <p:sp>
        <p:nvSpPr>
          <p:cNvPr id="123908" name="Rectangle 4"/>
          <p:cNvSpPr>
            <a:spLocks noChangeArrowheads="1"/>
          </p:cNvSpPr>
          <p:nvPr/>
        </p:nvSpPr>
        <p:spPr bwMode="auto">
          <a:xfrm>
            <a:off x="3997325" y="692150"/>
            <a:ext cx="51466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hlink"/>
              </a:buClr>
              <a:buSzPct val="80000"/>
              <a:buFont typeface="Wingdings" pitchFamily="2" charset="2"/>
              <a:buNone/>
            </a:pPr>
            <a:r>
              <a:rPr lang="ar-SY" sz="2700" b="1" dirty="0" smtClean="0">
                <a:solidFill>
                  <a:srgbClr val="FF0000"/>
                </a:solidFill>
                <a:effectLst>
                  <a:outerShdw blurRad="38100" dist="38100" dir="2700000" algn="tl">
                    <a:srgbClr val="000000"/>
                  </a:outerShdw>
                </a:effectLst>
              </a:rPr>
              <a:t>1-الغرفة الهوائية</a:t>
            </a:r>
            <a:r>
              <a:rPr lang="ar-SA" sz="2700" b="1" dirty="0" smtClean="0">
                <a:solidFill>
                  <a:srgbClr val="FF0000"/>
                </a:solidFill>
                <a:effectLst>
                  <a:outerShdw blurRad="38100" dist="38100" dir="2700000" algn="tl">
                    <a:srgbClr val="000000"/>
                  </a:outerShdw>
                </a:effectLst>
              </a:rPr>
              <a:t>:</a:t>
            </a:r>
            <a:endParaRPr lang="ar-SA" sz="2700" b="1" dirty="0">
              <a:solidFill>
                <a:srgbClr val="FF0000"/>
              </a:solidFill>
              <a:effectLst>
                <a:outerShdw blurRad="38100" dist="38100" dir="2700000" algn="tl">
                  <a:srgbClr val="000000"/>
                </a:outerShdw>
              </a:effectLst>
            </a:endParaRPr>
          </a:p>
          <a:p>
            <a:pPr marL="342900" indent="-342900" algn="r" rtl="1">
              <a:spcBef>
                <a:spcPct val="20000"/>
              </a:spcBef>
              <a:buClr>
                <a:schemeClr val="hlink"/>
              </a:buClr>
              <a:buSzPct val="80000"/>
              <a:buFont typeface="Wingdings" pitchFamily="2" charset="2"/>
              <a:buNone/>
            </a:pPr>
            <a:r>
              <a:rPr lang="ar-SA" sz="2700" b="1" dirty="0">
                <a:effectLst>
                  <a:outerShdw blurRad="38100" dist="38100" dir="2700000" algn="tl">
                    <a:srgbClr val="000000"/>
                  </a:outerShdw>
                </a:effectLst>
              </a:rPr>
              <a:t>- وتوجد في المنطقة العريضة من البيضة</a:t>
            </a:r>
          </a:p>
          <a:p>
            <a:pPr marL="342900" indent="-342900" algn="r" rtl="1">
              <a:spcBef>
                <a:spcPct val="20000"/>
              </a:spcBef>
              <a:buClr>
                <a:schemeClr val="hlink"/>
              </a:buClr>
              <a:buSzPct val="80000"/>
              <a:buFont typeface="Wingdings" pitchFamily="2" charset="2"/>
              <a:buNone/>
            </a:pPr>
            <a:r>
              <a:rPr lang="ar-SA" sz="2700" b="1" dirty="0">
                <a:effectLst>
                  <a:outerShdw blurRad="38100" dist="38100" dir="2700000" algn="tl">
                    <a:srgbClr val="000000"/>
                  </a:outerShdw>
                </a:effectLst>
              </a:rPr>
              <a:t>- كلما كانت أصغر كلما دل على أنها طازجة أكثر</a:t>
            </a:r>
          </a:p>
          <a:p>
            <a:pPr marL="342900" indent="-342900" algn="r" rtl="1">
              <a:spcBef>
                <a:spcPct val="20000"/>
              </a:spcBef>
              <a:buClr>
                <a:schemeClr val="hlink"/>
              </a:buClr>
              <a:buSzPct val="80000"/>
              <a:buFont typeface="Wingdings" pitchFamily="2" charset="2"/>
              <a:buNone/>
            </a:pPr>
            <a:r>
              <a:rPr lang="ar-SA" sz="2700" b="1" dirty="0">
                <a:solidFill>
                  <a:srgbClr val="FF0000"/>
                </a:solidFill>
                <a:effectLst>
                  <a:outerShdw blurRad="38100" dist="38100" dir="2700000" algn="tl">
                    <a:srgbClr val="000000"/>
                  </a:outerShdw>
                </a:effectLst>
              </a:rPr>
              <a:t>2- غشائي القشرة:</a:t>
            </a:r>
          </a:p>
          <a:p>
            <a:pPr marL="342900" indent="-342900" algn="r" rtl="1">
              <a:spcBef>
                <a:spcPct val="20000"/>
              </a:spcBef>
              <a:buClr>
                <a:schemeClr val="hlink"/>
              </a:buClr>
              <a:buSzPct val="80000"/>
              <a:buFont typeface="Wingdings" pitchFamily="2" charset="2"/>
              <a:buNone/>
            </a:pPr>
            <a:r>
              <a:rPr lang="ar-SA" sz="2700" b="1" dirty="0">
                <a:effectLst>
                  <a:outerShdw blurRad="38100" dist="38100" dir="2700000" algn="tl">
                    <a:srgbClr val="000000"/>
                  </a:outerShdw>
                </a:effectLst>
              </a:rPr>
              <a:t> - الأول ملتصق بالقشرة</a:t>
            </a:r>
          </a:p>
          <a:p>
            <a:pPr marL="342900" indent="-342900" algn="r" rtl="1">
              <a:spcBef>
                <a:spcPct val="20000"/>
              </a:spcBef>
              <a:buClr>
                <a:schemeClr val="hlink"/>
              </a:buClr>
              <a:buSzPct val="80000"/>
              <a:buFont typeface="Wingdings" pitchFamily="2" charset="2"/>
              <a:buNone/>
            </a:pPr>
            <a:r>
              <a:rPr lang="ar-SA" sz="2700" b="1" dirty="0">
                <a:effectLst>
                  <a:outerShdw blurRad="38100" dist="38100" dir="2700000" algn="tl">
                    <a:srgbClr val="000000"/>
                  </a:outerShdw>
                </a:effectLst>
              </a:rPr>
              <a:t> - يعتبر خط الدفاع الثاني </a:t>
            </a:r>
            <a:r>
              <a:rPr lang="ar-SA" sz="2700" b="1" dirty="0" smtClean="0">
                <a:effectLst>
                  <a:outerShdw blurRad="38100" dist="38100" dir="2700000" algn="tl">
                    <a:srgbClr val="000000"/>
                  </a:outerShdw>
                </a:effectLst>
              </a:rPr>
              <a:t>للألبومين </a:t>
            </a:r>
            <a:r>
              <a:rPr lang="ar-SA" sz="2700" b="1" dirty="0">
                <a:effectLst>
                  <a:outerShdw blurRad="38100" dist="38100" dir="2700000" algn="tl">
                    <a:srgbClr val="000000"/>
                  </a:outerShdw>
                </a:effectLst>
              </a:rPr>
              <a:t>الأبيض لحمايته من البكتيريا</a:t>
            </a:r>
          </a:p>
          <a:p>
            <a:pPr marL="342900" indent="-342900" algn="r" rtl="1">
              <a:spcBef>
                <a:spcPct val="20000"/>
              </a:spcBef>
              <a:buClr>
                <a:schemeClr val="hlink"/>
              </a:buClr>
              <a:buSzPct val="80000"/>
              <a:buFont typeface="Wingdings" pitchFamily="2" charset="2"/>
              <a:buNone/>
            </a:pPr>
            <a:r>
              <a:rPr lang="ar-SA" sz="2700" b="1" dirty="0">
                <a:effectLst>
                  <a:outerShdw blurRad="38100" dist="38100" dir="2700000" algn="tl">
                    <a:srgbClr val="000000"/>
                  </a:outerShdw>
                </a:effectLst>
              </a:rPr>
              <a:t> - يتكون من طبقات رقيقة من البروتين.</a:t>
            </a:r>
          </a:p>
          <a:p>
            <a:pPr marL="342900" indent="-342900" algn="r" rtl="1">
              <a:spcBef>
                <a:spcPct val="20000"/>
              </a:spcBef>
              <a:buClr>
                <a:schemeClr val="hlink"/>
              </a:buClr>
              <a:buSzPct val="80000"/>
              <a:buFont typeface="Wingdings" pitchFamily="2" charset="2"/>
              <a:buNone/>
            </a:pPr>
            <a:r>
              <a:rPr lang="ar-SA" sz="2700" b="1" dirty="0">
                <a:solidFill>
                  <a:srgbClr val="FF0000"/>
                </a:solidFill>
                <a:effectLst>
                  <a:outerShdw blurRad="38100" dist="38100" dir="2700000" algn="tl">
                    <a:srgbClr val="000000"/>
                  </a:outerShdw>
                </a:effectLst>
              </a:rPr>
              <a:t>3- القرص الجرثومي:</a:t>
            </a:r>
          </a:p>
          <a:p>
            <a:pPr marL="342900" indent="-342900" algn="r" rtl="1">
              <a:spcBef>
                <a:spcPct val="20000"/>
              </a:spcBef>
              <a:buClr>
                <a:schemeClr val="hlink"/>
              </a:buClr>
              <a:buSzPct val="80000"/>
              <a:buFont typeface="Wingdings" pitchFamily="2" charset="2"/>
              <a:buNone/>
            </a:pPr>
            <a:r>
              <a:rPr lang="ar-SA" sz="2700" b="1" dirty="0">
                <a:effectLst>
                  <a:outerShdw blurRad="38100" dist="38100" dir="2700000" algn="tl">
                    <a:srgbClr val="000000"/>
                  </a:outerShdw>
                </a:effectLst>
              </a:rPr>
              <a:t>- يظهر كمنطقة منخفضة قليلاً على سطح المح. </a:t>
            </a:r>
          </a:p>
          <a:p>
            <a:pPr marL="342900" indent="-342900" algn="r" rtl="1">
              <a:spcBef>
                <a:spcPct val="20000"/>
              </a:spcBef>
              <a:buClr>
                <a:schemeClr val="hlink"/>
              </a:buClr>
              <a:buSzPct val="80000"/>
              <a:buFont typeface="Wingdings" pitchFamily="2" charset="2"/>
              <a:buNone/>
            </a:pPr>
            <a:r>
              <a:rPr lang="ar-SA" sz="2700" b="1" dirty="0">
                <a:effectLst>
                  <a:outerShdw blurRad="38100" dist="38100" dir="2700000" algn="tl">
                    <a:srgbClr val="000000"/>
                  </a:outerShdw>
                </a:effectLst>
              </a:rPr>
              <a:t>- </a:t>
            </a:r>
            <a:r>
              <a:rPr lang="ar-SA" sz="2700" b="1" dirty="0" smtClean="0">
                <a:effectLst>
                  <a:outerShdw blurRad="38100" dist="38100" dir="2700000" algn="tl">
                    <a:srgbClr val="000000"/>
                  </a:outerShdw>
                </a:effectLst>
              </a:rPr>
              <a:t>وه</a:t>
            </a:r>
            <a:r>
              <a:rPr lang="ar-SY" sz="2700" b="1" dirty="0" smtClean="0">
                <a:effectLst>
                  <a:outerShdw blurRad="38100" dist="38100" dir="2700000" algn="tl">
                    <a:srgbClr val="000000"/>
                  </a:outerShdw>
                </a:effectLst>
              </a:rPr>
              <a:t>و</a:t>
            </a:r>
            <a:r>
              <a:rPr lang="ar-SA" sz="2700" b="1" dirty="0" smtClean="0">
                <a:effectLst>
                  <a:outerShdw blurRad="38100" dist="38100" dir="2700000" algn="tl">
                    <a:srgbClr val="000000"/>
                  </a:outerShdw>
                </a:effectLst>
              </a:rPr>
              <a:t> </a:t>
            </a:r>
            <a:r>
              <a:rPr lang="ar-SA" sz="2700" b="1" dirty="0">
                <a:effectLst>
                  <a:outerShdw blurRad="38100" dist="38100" dir="2700000" algn="tl">
                    <a:srgbClr val="000000"/>
                  </a:outerShdw>
                </a:effectLst>
              </a:rPr>
              <a:t>منطقة الدخول لإخصاب البيضة.</a:t>
            </a:r>
          </a:p>
          <a:p>
            <a:pPr marL="342900" indent="-342900" algn="r" rtl="1">
              <a:spcBef>
                <a:spcPct val="20000"/>
              </a:spcBef>
              <a:buClr>
                <a:schemeClr val="hlink"/>
              </a:buClr>
              <a:buSzPct val="80000"/>
              <a:buFont typeface="Wingdings" pitchFamily="2" charset="2"/>
              <a:buNone/>
            </a:pPr>
            <a:endParaRPr lang="ar-SA" sz="2700" b="1" dirty="0">
              <a:effectLst>
                <a:outerShdw blurRad="38100" dist="38100" dir="2700000" algn="tl">
                  <a:srgbClr val="000000"/>
                </a:outerShdw>
              </a:effectLst>
            </a:endParaRPr>
          </a:p>
          <a:p>
            <a:pPr marL="342900" indent="-342900" algn="r" rtl="1">
              <a:spcBef>
                <a:spcPct val="20000"/>
              </a:spcBef>
              <a:buClr>
                <a:schemeClr val="hlink"/>
              </a:buClr>
              <a:buSzPct val="80000"/>
              <a:buFont typeface="Wingdings" pitchFamily="2" charset="2"/>
              <a:buChar char="Ø"/>
            </a:pPr>
            <a:endParaRPr lang="ar-SA" sz="2700" b="1" dirty="0">
              <a:effectLst>
                <a:outerShdw blurRad="38100" dist="38100" dir="2700000" algn="tl">
                  <a:srgbClr val="000000"/>
                </a:outerShdw>
              </a:effectLst>
            </a:endParaRPr>
          </a:p>
          <a:p>
            <a:pPr marL="342900" indent="-342900" algn="r" rtl="1">
              <a:spcBef>
                <a:spcPct val="20000"/>
              </a:spcBef>
              <a:buClr>
                <a:schemeClr val="hlink"/>
              </a:buClr>
              <a:buSzPct val="80000"/>
              <a:buFont typeface="Wingdings" pitchFamily="2" charset="2"/>
              <a:buNone/>
            </a:pPr>
            <a:endParaRPr lang="ar-SA" sz="2700" b="1" dirty="0">
              <a:effectLst>
                <a:outerShdw blurRad="38100" dist="38100" dir="2700000" algn="tl">
                  <a:srgbClr val="000000"/>
                </a:outerShdw>
              </a:effectLst>
            </a:endParaRPr>
          </a:p>
          <a:p>
            <a:pPr marL="342900" indent="-342900" algn="r" rtl="1">
              <a:spcBef>
                <a:spcPct val="20000"/>
              </a:spcBef>
              <a:buClr>
                <a:schemeClr val="hlink"/>
              </a:buClr>
              <a:buSzPct val="80000"/>
              <a:buFont typeface="Wingdings" pitchFamily="2" charset="2"/>
              <a:buNone/>
            </a:pPr>
            <a:endParaRPr lang="ar-SA" sz="2700" b="1" dirty="0">
              <a:effectLst>
                <a:outerShdw blurRad="38100" dist="38100" dir="2700000" algn="tl">
                  <a:srgbClr val="000000"/>
                </a:outerShdw>
              </a:effectLst>
            </a:endParaRPr>
          </a:p>
          <a:p>
            <a:pPr marL="342900" indent="-342900" algn="r" rtl="1">
              <a:spcBef>
                <a:spcPct val="20000"/>
              </a:spcBef>
              <a:buClr>
                <a:schemeClr val="hlink"/>
              </a:buClr>
              <a:buSzPct val="80000"/>
              <a:buFont typeface="Wingdings" pitchFamily="2" charset="2"/>
              <a:buNone/>
            </a:pPr>
            <a:endParaRPr lang="en-US" sz="2700" b="1" dirty="0">
              <a:effectLst>
                <a:outerShdw blurRad="38100" dist="38100" dir="2700000" algn="tl">
                  <a:srgbClr val="000000"/>
                </a:outerShdw>
              </a:effectLst>
            </a:endParaRPr>
          </a:p>
        </p:txBody>
      </p:sp>
      <p:pic>
        <p:nvPicPr>
          <p:cNvPr id="123910"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341438"/>
            <a:ext cx="3665538" cy="4525962"/>
          </a:xfrm>
          <a:noFill/>
          <a:ln/>
        </p:spPr>
      </p:pic>
    </p:spTree>
    <p:extLst>
      <p:ext uri="{BB962C8B-B14F-4D97-AF65-F5344CB8AC3E}">
        <p14:creationId xmlns:p14="http://schemas.microsoft.com/office/powerpoint/2010/main" val="7418947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ggs.jpg"/>
          <p:cNvPicPr>
            <a:picLocks noChangeAspect="1"/>
          </p:cNvPicPr>
          <p:nvPr/>
        </p:nvPicPr>
        <p:blipFill>
          <a:blip r:embed="rId3" cstate="print"/>
          <a:stretch>
            <a:fillRect/>
          </a:stretch>
        </p:blipFill>
        <p:spPr>
          <a:xfrm>
            <a:off x="2500298" y="3857628"/>
            <a:ext cx="4746636" cy="3161260"/>
          </a:xfrm>
          <a:prstGeom prst="rect">
            <a:avLst/>
          </a:prstGeom>
        </p:spPr>
      </p:pic>
      <p:sp>
        <p:nvSpPr>
          <p:cNvPr id="6156" name="Text Box 12"/>
          <p:cNvSpPr txBox="1">
            <a:spLocks noChangeArrowheads="1"/>
          </p:cNvSpPr>
          <p:nvPr/>
        </p:nvSpPr>
        <p:spPr bwMode="auto">
          <a:xfrm>
            <a:off x="2428860" y="565137"/>
            <a:ext cx="6048375" cy="1006475"/>
          </a:xfrm>
          <a:prstGeom prst="rect">
            <a:avLst/>
          </a:prstGeom>
          <a:solidFill>
            <a:srgbClr val="FF0000"/>
          </a:solidFill>
          <a:ln w="9525">
            <a:noFill/>
            <a:miter lim="800000"/>
            <a:headEnd/>
            <a:tailEnd/>
          </a:ln>
          <a:effectLst/>
        </p:spPr>
        <p:txBody>
          <a:bodyPr>
            <a:spAutoFit/>
          </a:bodyPr>
          <a:lstStyle/>
          <a:p>
            <a:pPr algn="ctr">
              <a:spcBef>
                <a:spcPct val="50000"/>
              </a:spcBef>
              <a:defRPr/>
            </a:pPr>
            <a:r>
              <a:rPr lang="id-ID" sz="6000" b="1" dirty="0" smtClean="0">
                <a:solidFill>
                  <a:schemeClr val="bg1"/>
                </a:solidFill>
                <a:effectLst>
                  <a:outerShdw blurRad="38100" dist="38100" dir="2700000" algn="tl">
                    <a:srgbClr val="000000"/>
                  </a:outerShdw>
                </a:effectLst>
              </a:rPr>
              <a:t>EGG</a:t>
            </a:r>
            <a:r>
              <a:rPr lang="ar-SY" sz="6000" b="1" dirty="0" smtClean="0">
                <a:solidFill>
                  <a:schemeClr val="bg1"/>
                </a:solidFill>
                <a:effectLst>
                  <a:outerShdw blurRad="38100" dist="38100" dir="2700000" algn="tl">
                    <a:srgbClr val="000000"/>
                  </a:outerShdw>
                </a:effectLst>
              </a:rPr>
              <a:t>البيضة   </a:t>
            </a:r>
            <a:endParaRPr lang="en-US" sz="6000" b="1" dirty="0">
              <a:solidFill>
                <a:schemeClr val="bg1"/>
              </a:solidFill>
              <a:effectLst>
                <a:outerShdw blurRad="38100" dist="38100" dir="2700000" algn="tl">
                  <a:srgbClr val="000000"/>
                </a:outerShdw>
              </a:effectLst>
            </a:endParaRPr>
          </a:p>
        </p:txBody>
      </p:sp>
      <p:sp>
        <p:nvSpPr>
          <p:cNvPr id="17417" name="Rectangle 14"/>
          <p:cNvSpPr>
            <a:spLocks noChangeArrowheads="1"/>
          </p:cNvSpPr>
          <p:nvPr/>
        </p:nvSpPr>
        <p:spPr bwMode="auto">
          <a:xfrm>
            <a:off x="2540446" y="2407528"/>
            <a:ext cx="6496050" cy="2677656"/>
          </a:xfrm>
          <a:prstGeom prst="rect">
            <a:avLst/>
          </a:prstGeom>
          <a:noFill/>
          <a:ln w="9525">
            <a:noFill/>
            <a:miter lim="800000"/>
            <a:headEnd/>
            <a:tailEnd/>
          </a:ln>
        </p:spPr>
        <p:txBody>
          <a:bodyPr wrap="square">
            <a:spAutoFit/>
          </a:bodyPr>
          <a:lstStyle/>
          <a:p>
            <a:pPr algn="r">
              <a:spcBef>
                <a:spcPct val="20000"/>
              </a:spcBef>
            </a:pPr>
            <a:r>
              <a:rPr lang="ar-SY" sz="2800" b="1" dirty="0" smtClean="0"/>
              <a:t>يعد البيض من أهم وأرخص البروتينات الحيوانية كقيمة غذائية واقتصادية وتعرف بيضة الطيور </a:t>
            </a:r>
            <a:r>
              <a:rPr lang="ar-SY" sz="2800" b="1" u="sng" dirty="0" smtClean="0"/>
              <a:t>بأنها خلية تناسلية أنثوية , مزودة بالصفار ومحاطة بالأغشية والقشرة,</a:t>
            </a:r>
            <a:r>
              <a:rPr lang="ar-SY" sz="2800" b="1" dirty="0" smtClean="0"/>
              <a:t> وهي من ناحية أخرى مركب بيولوجي معقد يدخل في تركيبه مواد عالية القيمة الغذائية ضرورية للكائن الحي.</a:t>
            </a:r>
            <a:endParaRPr lang="en-US" sz="2800" b="1" dirty="0"/>
          </a:p>
        </p:txBody>
      </p:sp>
      <p:sp>
        <p:nvSpPr>
          <p:cNvPr id="11" name="Slide Number Placeholder 10"/>
          <p:cNvSpPr>
            <a:spLocks noGrp="1"/>
          </p:cNvSpPr>
          <p:nvPr>
            <p:ph type="sldNum" sz="quarter" idx="12"/>
          </p:nvPr>
        </p:nvSpPr>
        <p:spPr/>
        <p:txBody>
          <a:bodyPr/>
          <a:lstStyle/>
          <a:p>
            <a:pPr>
              <a:defRPr/>
            </a:pPr>
            <a:fld id="{E2E7E5B4-42E2-4920-B5D4-52A1731A5ADA}" type="slidenum">
              <a:rPr lang="en-US" smtClean="0"/>
              <a:pPr>
                <a:defRPr/>
              </a:pPr>
              <a:t>2</a:t>
            </a:fld>
            <a:endParaRPr lang="en-US"/>
          </a:p>
        </p:txBody>
      </p:sp>
      <p:grpSp>
        <p:nvGrpSpPr>
          <p:cNvPr id="14" name="Group 13"/>
          <p:cNvGrpSpPr/>
          <p:nvPr/>
        </p:nvGrpSpPr>
        <p:grpSpPr>
          <a:xfrm>
            <a:off x="-1" y="-27384"/>
            <a:ext cx="2523293" cy="7014784"/>
            <a:chOff x="-1" y="-27384"/>
            <a:chExt cx="2523293" cy="7014784"/>
          </a:xfrm>
        </p:grpSpPr>
        <p:pic>
          <p:nvPicPr>
            <p:cNvPr id="15" name="Picture 14" descr="egghand.jpg"/>
            <p:cNvPicPr>
              <a:picLocks noChangeAspect="1"/>
            </p:cNvPicPr>
            <p:nvPr/>
          </p:nvPicPr>
          <p:blipFill>
            <a:blip r:embed="rId4" cstate="print"/>
            <a:stretch>
              <a:fillRect/>
            </a:stretch>
          </p:blipFill>
          <p:spPr>
            <a:xfrm>
              <a:off x="-1" y="-27384"/>
              <a:ext cx="2500299" cy="2214578"/>
            </a:xfrm>
            <a:prstGeom prst="rect">
              <a:avLst/>
            </a:prstGeom>
          </p:spPr>
        </p:pic>
        <p:pic>
          <p:nvPicPr>
            <p:cNvPr id="16" name="Picture 7" descr="telur penyu.jpg"/>
            <p:cNvPicPr>
              <a:picLocks noChangeAspect="1"/>
            </p:cNvPicPr>
            <p:nvPr/>
          </p:nvPicPr>
          <p:blipFill>
            <a:blip r:embed="rId5" cstate="print"/>
            <a:srcRect/>
            <a:stretch>
              <a:fillRect/>
            </a:stretch>
          </p:blipFill>
          <p:spPr bwMode="auto">
            <a:xfrm>
              <a:off x="0" y="5053834"/>
              <a:ext cx="2523292" cy="1933566"/>
            </a:xfrm>
            <a:prstGeom prst="rect">
              <a:avLst/>
            </a:prstGeom>
            <a:noFill/>
            <a:ln w="9525">
              <a:noFill/>
              <a:miter lim="800000"/>
              <a:headEnd/>
              <a:tailEnd/>
            </a:ln>
          </p:spPr>
        </p:pic>
        <p:pic>
          <p:nvPicPr>
            <p:cNvPr id="17" name="Picture 16" descr="sturgeon-caviar.jpg"/>
            <p:cNvPicPr>
              <a:picLocks noChangeAspect="1"/>
            </p:cNvPicPr>
            <p:nvPr/>
          </p:nvPicPr>
          <p:blipFill>
            <a:blip r:embed="rId6" cstate="print"/>
            <a:stretch>
              <a:fillRect/>
            </a:stretch>
          </p:blipFill>
          <p:spPr>
            <a:xfrm>
              <a:off x="0" y="1539122"/>
              <a:ext cx="2500298" cy="1863510"/>
            </a:xfrm>
            <a:prstGeom prst="rect">
              <a:avLst/>
            </a:prstGeom>
          </p:spPr>
        </p:pic>
        <p:pic>
          <p:nvPicPr>
            <p:cNvPr id="18" name="Picture 3" descr="telur dinosaurus.jpg"/>
            <p:cNvPicPr>
              <a:picLocks noChangeAspect="1"/>
            </p:cNvPicPr>
            <p:nvPr/>
          </p:nvPicPr>
          <p:blipFill>
            <a:blip r:embed="rId7" cstate="print"/>
            <a:srcRect/>
            <a:stretch>
              <a:fillRect/>
            </a:stretch>
          </p:blipFill>
          <p:spPr bwMode="auto">
            <a:xfrm>
              <a:off x="0" y="3339322"/>
              <a:ext cx="2517746" cy="1936742"/>
            </a:xfrm>
            <a:prstGeom prst="rect">
              <a:avLst/>
            </a:prstGeom>
            <a:noFill/>
            <a:ln w="9525">
              <a:noFill/>
              <a:miter lim="800000"/>
              <a:headEnd/>
              <a:tailEnd/>
            </a:ln>
          </p:spPr>
        </p:pic>
      </p:grpSp>
      <p:sp>
        <p:nvSpPr>
          <p:cNvPr id="12" name="TextBox 11"/>
          <p:cNvSpPr txBox="1"/>
          <p:nvPr/>
        </p:nvSpPr>
        <p:spPr>
          <a:xfrm>
            <a:off x="3059832" y="5910371"/>
            <a:ext cx="482453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d-ID" dirty="0" smtClean="0">
                <a:latin typeface="Rockwell Extra Bold" pitchFamily="18" charset="0"/>
              </a:rPr>
              <a:t>Which came first,</a:t>
            </a:r>
          </a:p>
          <a:p>
            <a:pPr algn="ctr"/>
            <a:r>
              <a:rPr lang="id-ID" dirty="0" smtClean="0">
                <a:latin typeface="Rockwell Extra Bold" pitchFamily="18" charset="0"/>
              </a:rPr>
              <a:t>the chicken or the egg?</a:t>
            </a:r>
            <a:endParaRPr lang="id-ID" dirty="0">
              <a:latin typeface="Rockwell Extra Bold"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971550" y="0"/>
            <a:ext cx="2716213" cy="1065213"/>
          </a:xfrm>
          <a:noFill/>
          <a:ln/>
        </p:spPr>
        <p:txBody>
          <a:bodyPr anchorCtr="0"/>
          <a:lstStyle/>
          <a:p>
            <a:r>
              <a:rPr lang="ar-SA" sz="2800" b="1" dirty="0">
                <a:solidFill>
                  <a:srgbClr val="FF0000"/>
                </a:solidFill>
              </a:rPr>
              <a:t>تابع لمكونات البيضة</a:t>
            </a:r>
            <a:endParaRPr lang="en-US" sz="2800" b="1" dirty="0">
              <a:solidFill>
                <a:srgbClr val="FF0000"/>
              </a:solidFill>
            </a:endParaRPr>
          </a:p>
        </p:txBody>
      </p:sp>
      <p:sp>
        <p:nvSpPr>
          <p:cNvPr id="128003" name="Rectangle 3"/>
          <p:cNvSpPr>
            <a:spLocks noGrp="1" noChangeArrowheads="1"/>
          </p:cNvSpPr>
          <p:nvPr>
            <p:ph type="body" sz="half" idx="1"/>
          </p:nvPr>
        </p:nvSpPr>
        <p:spPr>
          <a:xfrm>
            <a:off x="4284663" y="0"/>
            <a:ext cx="4541837" cy="5318125"/>
          </a:xfrm>
        </p:spPr>
        <p:txBody>
          <a:bodyPr/>
          <a:lstStyle/>
          <a:p>
            <a:pPr algn="r">
              <a:lnSpc>
                <a:spcPct val="80000"/>
              </a:lnSpc>
              <a:buFont typeface="Wingdings" pitchFamily="2" charset="2"/>
              <a:buNone/>
            </a:pPr>
            <a:r>
              <a:rPr lang="ar-SA" sz="2400" b="1" dirty="0">
                <a:solidFill>
                  <a:srgbClr val="FF0000"/>
                </a:solidFill>
              </a:rPr>
              <a:t>5- الكلازا:</a:t>
            </a:r>
          </a:p>
          <a:p>
            <a:pPr algn="r">
              <a:lnSpc>
                <a:spcPct val="80000"/>
              </a:lnSpc>
              <a:buFontTx/>
              <a:buChar char="-"/>
            </a:pPr>
            <a:r>
              <a:rPr lang="ar-SA" sz="2400" b="1" dirty="0"/>
              <a:t>وهو عبارة عن زوج من الحبال الملتوية التي تثبت المح الأصفر في مركز </a:t>
            </a:r>
            <a:r>
              <a:rPr lang="ar-SA" sz="2400" b="1" dirty="0" smtClean="0"/>
              <a:t>الألبومين </a:t>
            </a:r>
            <a:r>
              <a:rPr lang="ar-SA" sz="2400" b="1" dirty="0"/>
              <a:t>الأبيض السميك.</a:t>
            </a:r>
          </a:p>
          <a:p>
            <a:pPr algn="r">
              <a:lnSpc>
                <a:spcPct val="80000"/>
              </a:lnSpc>
              <a:buFontTx/>
              <a:buChar char="-"/>
            </a:pPr>
            <a:r>
              <a:rPr lang="ar-SA" sz="2400" b="1" dirty="0"/>
              <a:t>البيضة الطازجة هي البيضة التي تكون فيها الكلازا أكثر وضوحاً.</a:t>
            </a:r>
          </a:p>
          <a:p>
            <a:pPr algn="r">
              <a:lnSpc>
                <a:spcPct val="80000"/>
              </a:lnSpc>
              <a:buFontTx/>
              <a:buChar char="-"/>
            </a:pPr>
            <a:r>
              <a:rPr lang="ar-SA" sz="2400" b="1" dirty="0"/>
              <a:t>لا يمكن مشاهدتها عند طبخ البيضة.</a:t>
            </a:r>
            <a:endParaRPr lang="ar-SA" sz="2400" b="1" dirty="0">
              <a:solidFill>
                <a:srgbClr val="FF0000"/>
              </a:solidFill>
            </a:endParaRPr>
          </a:p>
          <a:p>
            <a:pPr algn="r" rtl="1">
              <a:lnSpc>
                <a:spcPct val="80000"/>
              </a:lnSpc>
              <a:buFontTx/>
              <a:buNone/>
            </a:pPr>
            <a:r>
              <a:rPr lang="ar-SA" sz="2400" b="1" dirty="0">
                <a:solidFill>
                  <a:srgbClr val="FF0000"/>
                </a:solidFill>
              </a:rPr>
              <a:t>6- غشاء المح الأصفر:</a:t>
            </a:r>
          </a:p>
          <a:p>
            <a:pPr algn="r" rtl="1">
              <a:lnSpc>
                <a:spcPct val="80000"/>
              </a:lnSpc>
              <a:buFontTx/>
              <a:buChar char="-"/>
            </a:pPr>
            <a:r>
              <a:rPr lang="ar-SA" sz="2400" b="1" dirty="0"/>
              <a:t>تحيط وتمسك بالمح</a:t>
            </a:r>
          </a:p>
          <a:p>
            <a:pPr algn="r" rtl="1">
              <a:lnSpc>
                <a:spcPct val="80000"/>
              </a:lnSpc>
              <a:buFontTx/>
              <a:buChar char="-"/>
            </a:pPr>
            <a:r>
              <a:rPr lang="ar-SA" sz="2400" b="1" dirty="0"/>
              <a:t>البيضة الطازجة عدة ما يكون فيها هذا الغشاء قوي </a:t>
            </a:r>
          </a:p>
          <a:p>
            <a:pPr algn="r" rtl="1">
              <a:lnSpc>
                <a:spcPct val="80000"/>
              </a:lnSpc>
              <a:buFontTx/>
              <a:buNone/>
            </a:pPr>
            <a:r>
              <a:rPr lang="ar-SA" sz="2400" b="1" dirty="0">
                <a:solidFill>
                  <a:srgbClr val="FF0000"/>
                </a:solidFill>
              </a:rPr>
              <a:t>7- المح الأصفر:</a:t>
            </a:r>
          </a:p>
          <a:p>
            <a:pPr algn="r" rtl="1">
              <a:lnSpc>
                <a:spcPct val="80000"/>
              </a:lnSpc>
              <a:buFontTx/>
              <a:buChar char="-"/>
            </a:pPr>
            <a:r>
              <a:rPr lang="ar-SA" sz="2400" b="1" dirty="0"/>
              <a:t>المصدر الأساسي في البيضة الذي يحتوي على الفيتامينات والمعادن إضافة إلى البروتين (17%) و الدهون (33%) جزء كبير منها أحماض دهنية </a:t>
            </a:r>
            <a:r>
              <a:rPr lang="ar-SA" sz="2400" b="1" dirty="0" smtClean="0"/>
              <a:t>مفسفره </a:t>
            </a:r>
            <a:r>
              <a:rPr lang="ar-SA" sz="2400" b="1" dirty="0"/>
              <a:t>والباقي ماء. </a:t>
            </a:r>
          </a:p>
          <a:p>
            <a:pPr algn="r" rtl="1">
              <a:lnSpc>
                <a:spcPct val="80000"/>
              </a:lnSpc>
              <a:buFontTx/>
              <a:buChar char="-"/>
            </a:pPr>
            <a:r>
              <a:rPr lang="ar-SA" sz="2400" b="1" dirty="0"/>
              <a:t>تمثل 1/3 من وزن البيضة بدون القشرة.</a:t>
            </a:r>
          </a:p>
          <a:p>
            <a:pPr algn="r" rtl="1">
              <a:lnSpc>
                <a:spcPct val="80000"/>
              </a:lnSpc>
              <a:buFontTx/>
              <a:buChar char="-"/>
            </a:pPr>
            <a:r>
              <a:rPr lang="ar-SA" sz="2400" b="1" dirty="0"/>
              <a:t>يتراوح لونها بين الأصفر الفاتح إلى البرتقالي الغامق تعتمد على نوع الغذاء.</a:t>
            </a:r>
          </a:p>
          <a:p>
            <a:pPr algn="r" rtl="1">
              <a:lnSpc>
                <a:spcPct val="80000"/>
              </a:lnSpc>
              <a:buFontTx/>
              <a:buChar char="-"/>
            </a:pPr>
            <a:endParaRPr lang="ar-SA" sz="2400" b="1" dirty="0"/>
          </a:p>
          <a:p>
            <a:pPr algn="r" rtl="1">
              <a:lnSpc>
                <a:spcPct val="80000"/>
              </a:lnSpc>
            </a:pPr>
            <a:endParaRPr lang="en-US" sz="2400" b="1" dirty="0"/>
          </a:p>
        </p:txBody>
      </p:sp>
      <p:pic>
        <p:nvPicPr>
          <p:cNvPr id="128006"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9750" y="1341438"/>
            <a:ext cx="3306763" cy="4525962"/>
          </a:xfrm>
          <a:noFill/>
          <a:ln/>
        </p:spPr>
      </p:pic>
    </p:spTree>
    <p:extLst>
      <p:ext uri="{BB962C8B-B14F-4D97-AF65-F5344CB8AC3E}">
        <p14:creationId xmlns:p14="http://schemas.microsoft.com/office/powerpoint/2010/main" val="5287362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title"/>
          </p:nvPr>
        </p:nvSpPr>
        <p:spPr/>
        <p:txBody>
          <a:bodyPr/>
          <a:lstStyle/>
          <a:p>
            <a:endParaRPr lang="en-US"/>
          </a:p>
        </p:txBody>
      </p:sp>
      <p:pic>
        <p:nvPicPr>
          <p:cNvPr id="13824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7384"/>
            <a:ext cx="9144000" cy="6858000"/>
          </a:xfrm>
          <a:noFill/>
          <a:ln/>
        </p:spPr>
      </p:pic>
    </p:spTree>
    <p:extLst>
      <p:ext uri="{BB962C8B-B14F-4D97-AF65-F5344CB8AC3E}">
        <p14:creationId xmlns:p14="http://schemas.microsoft.com/office/powerpoint/2010/main" val="377981047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609600"/>
            <a:ext cx="7772400" cy="747713"/>
          </a:xfrm>
          <a:ln>
            <a:solidFill>
              <a:schemeClr val="tx1"/>
            </a:solidFill>
          </a:ln>
        </p:spPr>
        <p:txBody>
          <a:bodyPr/>
          <a:lstStyle/>
          <a:p>
            <a:pPr eaLnBrk="1" hangingPunct="1"/>
            <a:r>
              <a:rPr lang="en-US" sz="4000" dirty="0" smtClean="0">
                <a:solidFill>
                  <a:srgbClr val="336699"/>
                </a:solidFill>
              </a:rPr>
              <a:t>Egg SHELL</a:t>
            </a:r>
            <a:r>
              <a:rPr lang="ar-SY" sz="4000" dirty="0" smtClean="0">
                <a:solidFill>
                  <a:srgbClr val="336699"/>
                </a:solidFill>
              </a:rPr>
              <a:t>قشرة البيضة</a:t>
            </a:r>
            <a:r>
              <a:rPr lang="en-US" sz="4000" dirty="0" smtClean="0"/>
              <a:t> (10 %)</a:t>
            </a:r>
          </a:p>
        </p:txBody>
      </p:sp>
      <p:sp>
        <p:nvSpPr>
          <p:cNvPr id="23555" name="Rectangle 3"/>
          <p:cNvSpPr>
            <a:spLocks noGrp="1" noChangeArrowheads="1"/>
          </p:cNvSpPr>
          <p:nvPr>
            <p:ph type="body" sz="half" idx="1"/>
          </p:nvPr>
        </p:nvSpPr>
        <p:spPr>
          <a:xfrm>
            <a:off x="685800" y="1844824"/>
            <a:ext cx="5243513" cy="5256584"/>
          </a:xfrm>
        </p:spPr>
        <p:txBody>
          <a:bodyPr/>
          <a:lstStyle/>
          <a:p>
            <a:pPr algn="r" rtl="1" eaLnBrk="1" hangingPunct="1">
              <a:lnSpc>
                <a:spcPct val="90000"/>
              </a:lnSpc>
              <a:spcBef>
                <a:spcPct val="0"/>
              </a:spcBef>
            </a:pPr>
            <a:r>
              <a:rPr lang="ar-SY" sz="2400" b="1" dirty="0" smtClean="0"/>
              <a:t>هي الجزء الصلب الخارجي الذي يغلف البيضة ويحوي محتوياتها الداخلية ويحدد شكلها العام.</a:t>
            </a:r>
          </a:p>
          <a:p>
            <a:pPr algn="r" rtl="1" eaLnBrk="1" hangingPunct="1">
              <a:lnSpc>
                <a:spcPct val="90000"/>
              </a:lnSpc>
              <a:spcBef>
                <a:spcPct val="0"/>
              </a:spcBef>
            </a:pPr>
            <a:r>
              <a:rPr lang="ar-SY" sz="2400" b="1" dirty="0" smtClean="0"/>
              <a:t>تتركب من كربونات الكالسيوم 94, 97%, 3-6% مواد عضوية وأصبغة.</a:t>
            </a:r>
          </a:p>
          <a:p>
            <a:pPr algn="r" rtl="1" eaLnBrk="1" hangingPunct="1">
              <a:lnSpc>
                <a:spcPct val="90000"/>
              </a:lnSpc>
              <a:spcBef>
                <a:spcPct val="0"/>
              </a:spcBef>
            </a:pPr>
            <a:r>
              <a:rPr lang="ar-SY" sz="2400" b="1" dirty="0" smtClean="0"/>
              <a:t>تعتمد قوة القشرة على كمية كربونات الكالسيوم, المغنزيوم, الفوسفور,وفيتامين د.</a:t>
            </a:r>
          </a:p>
          <a:p>
            <a:pPr algn="r" rtl="1" eaLnBrk="1" hangingPunct="1">
              <a:lnSpc>
                <a:spcPct val="90000"/>
              </a:lnSpc>
              <a:spcBef>
                <a:spcPct val="0"/>
              </a:spcBef>
            </a:pPr>
            <a:r>
              <a:rPr lang="ar-SY" sz="2400" b="1" dirty="0" smtClean="0"/>
              <a:t>الكثافة 0.2-0.4 مم.</a:t>
            </a:r>
          </a:p>
          <a:p>
            <a:pPr algn="r" rtl="1" eaLnBrk="1" hangingPunct="1">
              <a:lnSpc>
                <a:spcPct val="90000"/>
              </a:lnSpc>
              <a:spcBef>
                <a:spcPct val="0"/>
              </a:spcBef>
            </a:pPr>
            <a:r>
              <a:rPr lang="ar-SY" sz="2400" b="1" dirty="0" smtClean="0"/>
              <a:t>تحتوي على 700مسام/سم2, أي تحتوي على 17000 مسام تقريباً.</a:t>
            </a:r>
          </a:p>
          <a:p>
            <a:pPr algn="r" rtl="1" eaLnBrk="1" hangingPunct="1">
              <a:lnSpc>
                <a:spcPct val="90000"/>
              </a:lnSpc>
              <a:spcBef>
                <a:spcPct val="0"/>
              </a:spcBef>
            </a:pPr>
            <a:r>
              <a:rPr lang="ar-SY" sz="2400" b="1" dirty="0" smtClean="0"/>
              <a:t>تمتلك غشاء اصطفائي النفوذية, حيث يسمح بدخول الماء والرطوبة, بينما يمنع دخول البكتريا والغبار.</a:t>
            </a:r>
            <a:endParaRPr lang="en-US" sz="2400" b="1" dirty="0" smtClean="0"/>
          </a:p>
        </p:txBody>
      </p:sp>
      <p:pic>
        <p:nvPicPr>
          <p:cNvPr id="23556" name="Picture 7" descr="Egg%252011">
            <a:hlinkClick r:id="rId3"/>
          </p:cNvPr>
          <p:cNvPicPr>
            <a:picLocks noGrp="1" noChangeAspect="1" noChangeArrowheads="1"/>
          </p:cNvPicPr>
          <p:nvPr>
            <p:ph type="clipArt" sz="half" idx="2"/>
          </p:nvPr>
        </p:nvPicPr>
        <p:blipFill>
          <a:blip r:embed="rId4" cstate="print"/>
          <a:srcRect/>
          <a:stretch>
            <a:fillRect/>
          </a:stretch>
        </p:blipFill>
        <p:spPr>
          <a:xfrm>
            <a:off x="5929313" y="1785938"/>
            <a:ext cx="3214687" cy="421481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88640"/>
            <a:ext cx="8229600" cy="778098"/>
          </a:xfrm>
          <a:solidFill>
            <a:srgbClr val="000066"/>
          </a:solidFill>
        </p:spPr>
        <p:txBody>
          <a:bodyPr/>
          <a:lstStyle/>
          <a:p>
            <a:pPr eaLnBrk="1" hangingPunct="1"/>
            <a:r>
              <a:rPr lang="en-US" dirty="0" smtClean="0">
                <a:solidFill>
                  <a:srgbClr val="FFFF00"/>
                </a:solidFill>
                <a:latin typeface="Comic Sans MS" pitchFamily="66" charset="0"/>
              </a:rPr>
              <a:t>Albumen</a:t>
            </a:r>
            <a:r>
              <a:rPr lang="ar-SY" dirty="0" smtClean="0">
                <a:solidFill>
                  <a:srgbClr val="FFFF00"/>
                </a:solidFill>
                <a:latin typeface="Comic Sans MS" pitchFamily="66" charset="0"/>
              </a:rPr>
              <a:t>الآح أو الزلال </a:t>
            </a:r>
            <a:endParaRPr lang="en-US" dirty="0" smtClean="0">
              <a:solidFill>
                <a:srgbClr val="FFFF00"/>
              </a:solidFill>
              <a:latin typeface="Comic Sans MS" pitchFamily="66" charset="0"/>
            </a:endParaRPr>
          </a:p>
        </p:txBody>
      </p:sp>
      <p:graphicFrame>
        <p:nvGraphicFramePr>
          <p:cNvPr id="17443" name="Group 35"/>
          <p:cNvGraphicFramePr>
            <a:graphicFrameLocks noGrp="1"/>
          </p:cNvGraphicFramePr>
          <p:nvPr>
            <p:ph sz="half" idx="2"/>
          </p:nvPr>
        </p:nvGraphicFramePr>
        <p:xfrm>
          <a:off x="395288" y="2436872"/>
          <a:ext cx="8358187" cy="1280160"/>
        </p:xfrm>
        <a:graphic>
          <a:graphicData uri="http://schemas.openxmlformats.org/drawingml/2006/table">
            <a:tbl>
              <a:tblPr/>
              <a:tblGrid>
                <a:gridCol w="1728440"/>
                <a:gridCol w="1512168"/>
                <a:gridCol w="2342629"/>
                <a:gridCol w="1103313"/>
                <a:gridCol w="1671637"/>
              </a:tblGrid>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33CC"/>
                          </a:solidFill>
                          <a:effectLst/>
                          <a:latin typeface="Arial" pitchFamily="34" charset="0"/>
                        </a:rPr>
                        <a:t>Proteins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Arial" pitchFamily="34" charset="0"/>
                        </a:rPr>
                        <a:t>Lipids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Arial" pitchFamily="34" charset="0"/>
                        </a:rPr>
                        <a:t>Carbohydrates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Arial" pitchFamily="34" charset="0"/>
                        </a:rPr>
                        <a:t>Ash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Arial" pitchFamily="34" charset="0"/>
                        </a:rPr>
                        <a:t>Water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766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33CC"/>
                          </a:solidFill>
                          <a:effectLst/>
                          <a:latin typeface="Arial" pitchFamily="34" charset="0"/>
                        </a:rPr>
                        <a:t>9.7-10.6%,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33CC"/>
                          </a:solidFill>
                          <a:effectLst/>
                          <a:latin typeface="Arial" pitchFamily="34" charset="0"/>
                        </a:rPr>
                        <a:t>0.03%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Arial" pitchFamily="34" charset="0"/>
                        </a:rPr>
                        <a:t>0.4-0.9%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Arial" pitchFamily="34" charset="0"/>
                        </a:rPr>
                        <a:t>0.5-0.6%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33CC"/>
                          </a:solidFill>
                          <a:effectLst/>
                          <a:latin typeface="Arial" pitchFamily="34" charset="0"/>
                        </a:rPr>
                        <a:t>87.9-89.4%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7" name="Text Box 32"/>
          <p:cNvSpPr txBox="1">
            <a:spLocks noChangeArrowheads="1"/>
          </p:cNvSpPr>
          <p:nvPr/>
        </p:nvSpPr>
        <p:spPr bwMode="auto">
          <a:xfrm>
            <a:off x="395288" y="3619872"/>
            <a:ext cx="8497887" cy="457200"/>
          </a:xfrm>
          <a:prstGeom prst="rect">
            <a:avLst/>
          </a:prstGeom>
          <a:noFill/>
          <a:ln w="9525">
            <a:noFill/>
            <a:miter lim="800000"/>
            <a:headEnd/>
            <a:tailEnd/>
          </a:ln>
        </p:spPr>
        <p:txBody>
          <a:bodyPr>
            <a:spAutoFit/>
          </a:bodyPr>
          <a:lstStyle/>
          <a:p>
            <a:pPr>
              <a:spcBef>
                <a:spcPct val="20000"/>
              </a:spcBef>
            </a:pPr>
            <a:r>
              <a:rPr lang="en-US" i="1" dirty="0">
                <a:solidFill>
                  <a:srgbClr val="0033CC"/>
                </a:solidFill>
              </a:rPr>
              <a:t>Composition of Albumen (</a:t>
            </a:r>
            <a:r>
              <a:rPr lang="en-US" i="1" dirty="0" err="1">
                <a:solidFill>
                  <a:srgbClr val="0033CC"/>
                </a:solidFill>
              </a:rPr>
              <a:t>Powrie</a:t>
            </a:r>
            <a:r>
              <a:rPr lang="en-US" i="1" dirty="0">
                <a:solidFill>
                  <a:srgbClr val="0033CC"/>
                </a:solidFill>
              </a:rPr>
              <a:t> 1973)</a:t>
            </a:r>
            <a:endParaRPr lang="en-US" i="1" dirty="0"/>
          </a:p>
        </p:txBody>
      </p:sp>
      <p:pic>
        <p:nvPicPr>
          <p:cNvPr id="31768" name="Picture 33" descr="180px-Raw_egg"/>
          <p:cNvPicPr>
            <a:picLocks noChangeAspect="1" noChangeArrowheads="1"/>
          </p:cNvPicPr>
          <p:nvPr/>
        </p:nvPicPr>
        <p:blipFill>
          <a:blip r:embed="rId3" cstate="print"/>
          <a:srcRect/>
          <a:stretch>
            <a:fillRect/>
          </a:stretch>
        </p:blipFill>
        <p:spPr bwMode="auto">
          <a:xfrm>
            <a:off x="467544" y="4240555"/>
            <a:ext cx="3600524" cy="2500813"/>
          </a:xfrm>
          <a:prstGeom prst="rect">
            <a:avLst/>
          </a:prstGeom>
          <a:noFill/>
          <a:ln w="9525">
            <a:noFill/>
            <a:miter lim="800000"/>
            <a:headEnd/>
            <a:tailEnd/>
          </a:ln>
        </p:spPr>
      </p:pic>
      <p:pic>
        <p:nvPicPr>
          <p:cNvPr id="31769" name="Picture 36" descr="brokenegg"/>
          <p:cNvPicPr>
            <a:picLocks noChangeAspect="1" noChangeArrowheads="1"/>
          </p:cNvPicPr>
          <p:nvPr/>
        </p:nvPicPr>
        <p:blipFill>
          <a:blip r:embed="rId4" cstate="print"/>
          <a:srcRect/>
          <a:stretch>
            <a:fillRect/>
          </a:stretch>
        </p:blipFill>
        <p:spPr bwMode="auto">
          <a:xfrm>
            <a:off x="4307472" y="4203221"/>
            <a:ext cx="3000683" cy="2490522"/>
          </a:xfrm>
          <a:prstGeom prst="rect">
            <a:avLst/>
          </a:prstGeom>
          <a:noFill/>
          <a:ln w="9525">
            <a:noFill/>
            <a:miter lim="800000"/>
            <a:headEnd/>
            <a:tailEnd/>
          </a:ln>
        </p:spPr>
      </p:pic>
      <p:sp>
        <p:nvSpPr>
          <p:cNvPr id="7" name="Slide Number Placeholder 6"/>
          <p:cNvSpPr>
            <a:spLocks noGrp="1"/>
          </p:cNvSpPr>
          <p:nvPr>
            <p:ph type="sldNum" sz="quarter" idx="12"/>
          </p:nvPr>
        </p:nvSpPr>
        <p:spPr>
          <a:xfrm>
            <a:off x="6553200" y="6337126"/>
            <a:ext cx="2133600" cy="476250"/>
          </a:xfrm>
        </p:spPr>
        <p:txBody>
          <a:bodyPr/>
          <a:lstStyle/>
          <a:p>
            <a:pPr>
              <a:defRPr/>
            </a:pPr>
            <a:fld id="{7C2C6A55-CB7E-4B96-9821-0D68E59EA204}" type="slidenum">
              <a:rPr lang="en-US" smtClean="0"/>
              <a:pPr>
                <a:defRPr/>
              </a:pPr>
              <a:t>23</a:t>
            </a:fld>
            <a:endParaRPr lang="en-US"/>
          </a:p>
        </p:txBody>
      </p:sp>
      <p:sp>
        <p:nvSpPr>
          <p:cNvPr id="8" name="TextBox 7"/>
          <p:cNvSpPr txBox="1"/>
          <p:nvPr/>
        </p:nvSpPr>
        <p:spPr>
          <a:xfrm>
            <a:off x="323528" y="1052736"/>
            <a:ext cx="8568952" cy="954107"/>
          </a:xfrm>
          <a:prstGeom prst="rect">
            <a:avLst/>
          </a:prstGeom>
          <a:noFill/>
        </p:spPr>
        <p:txBody>
          <a:bodyPr wrap="square" rtlCol="0">
            <a:spAutoFit/>
          </a:bodyPr>
          <a:lstStyle/>
          <a:p>
            <a:pPr algn="r" rtl="1"/>
            <a:r>
              <a:rPr lang="ar-SY" sz="2800" dirty="0" smtClean="0">
                <a:latin typeface="Arial" pitchFamily="34" charset="0"/>
                <a:cs typeface="Arial" pitchFamily="34" charset="0"/>
              </a:rPr>
              <a:t>تشكل زلال البيض حوالي ثلثي وزن البيضة, ويشكل الماء حوالي 90% من وزن الزلال, وفيمايلي النسب التركيبية لمكونات زلال البيض.  </a:t>
            </a:r>
            <a:endParaRPr lang="id-ID"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64" name="Group 32"/>
          <p:cNvGraphicFramePr>
            <a:graphicFrameLocks noGrp="1"/>
          </p:cNvGraphicFramePr>
          <p:nvPr>
            <p:ph idx="1"/>
          </p:nvPr>
        </p:nvGraphicFramePr>
        <p:xfrm>
          <a:off x="400124" y="2408272"/>
          <a:ext cx="7988300" cy="3108960"/>
        </p:xfrm>
        <a:graphic>
          <a:graphicData uri="http://schemas.openxmlformats.org/drawingml/2006/table">
            <a:tbl>
              <a:tblPr/>
              <a:tblGrid>
                <a:gridCol w="5006975"/>
                <a:gridCol w="2981325"/>
              </a:tblGrid>
              <a:tr h="420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CC"/>
                          </a:solidFill>
                          <a:effectLst/>
                          <a:latin typeface="Arial" pitchFamily="34" charset="0"/>
                        </a:rPr>
                        <a:t>Ovalbumin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33CC"/>
                          </a:solidFill>
                          <a:effectLst/>
                          <a:latin typeface="Arial" pitchFamily="34"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CC"/>
                          </a:solidFill>
                          <a:effectLst/>
                          <a:latin typeface="Arial" pitchFamily="34" charset="0"/>
                        </a:rPr>
                        <a:t>Conalbumin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CC"/>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33CC"/>
                          </a:solidFill>
                          <a:effectLst/>
                          <a:latin typeface="Arial" pitchFamily="34" charset="0"/>
                        </a:rPr>
                        <a:t>Ovomucoid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33CC"/>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CC"/>
                          </a:solidFill>
                          <a:effectLst/>
                          <a:latin typeface="Arial" pitchFamily="34" charset="0"/>
                        </a:rPr>
                        <a:t>Lysozyme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33CC"/>
                          </a:solidFill>
                          <a:effectLst/>
                          <a:latin typeface="Arial" pitchFamily="34"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33CC"/>
                          </a:solidFill>
                          <a:effectLst/>
                          <a:latin typeface="Arial" pitchFamily="34" charset="0"/>
                        </a:rPr>
                        <a:t>Globulins (G2, G3)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33CC"/>
                          </a:solidFill>
                          <a:effectLst/>
                          <a:latin typeface="Arial" pitchFamily="34" charset="0"/>
                        </a:rPr>
                        <a:t>8.0 %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6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33CC"/>
                          </a:solidFill>
                          <a:effectLst/>
                          <a:latin typeface="Arial" pitchFamily="34" charset="0"/>
                        </a:rPr>
                        <a:t>Ovomucin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CC"/>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93" name="Text Box 26"/>
          <p:cNvSpPr txBox="1">
            <a:spLocks noChangeArrowheads="1"/>
          </p:cNvSpPr>
          <p:nvPr/>
        </p:nvSpPr>
        <p:spPr bwMode="auto">
          <a:xfrm>
            <a:off x="428625" y="5553918"/>
            <a:ext cx="8031163" cy="1200329"/>
          </a:xfrm>
          <a:prstGeom prst="rect">
            <a:avLst/>
          </a:prstGeom>
          <a:noFill/>
          <a:ln w="9525">
            <a:noFill/>
            <a:miter lim="800000"/>
            <a:headEnd/>
            <a:tailEnd/>
          </a:ln>
        </p:spPr>
        <p:txBody>
          <a:bodyPr>
            <a:spAutoFit/>
          </a:bodyPr>
          <a:lstStyle/>
          <a:p>
            <a:pPr eaLnBrk="0" hangingPunct="0"/>
            <a:r>
              <a:rPr lang="en-US" b="1" i="1" dirty="0">
                <a:solidFill>
                  <a:srgbClr val="0033CC"/>
                </a:solidFill>
              </a:rPr>
              <a:t>Other protein components include, flavoprotein (0.8%), ovoglycoprotein (0.5%),  ovomacroglobulin (0.5%), ovoinhibitor (0.l%) and </a:t>
            </a:r>
            <a:r>
              <a:rPr lang="en-US" b="1" i="1" u="sng" dirty="0" err="1">
                <a:solidFill>
                  <a:srgbClr val="0033CC"/>
                </a:solidFill>
              </a:rPr>
              <a:t>avidin</a:t>
            </a:r>
            <a:r>
              <a:rPr lang="en-US" b="1" i="1" u="sng" dirty="0">
                <a:solidFill>
                  <a:srgbClr val="0033CC"/>
                </a:solidFill>
              </a:rPr>
              <a:t> (0.05%).</a:t>
            </a:r>
          </a:p>
        </p:txBody>
      </p:sp>
      <p:sp>
        <p:nvSpPr>
          <p:cNvPr id="32794" name="Text Box 30"/>
          <p:cNvSpPr txBox="1">
            <a:spLocks noChangeArrowheads="1"/>
          </p:cNvSpPr>
          <p:nvPr/>
        </p:nvSpPr>
        <p:spPr bwMode="auto">
          <a:xfrm>
            <a:off x="250825" y="374650"/>
            <a:ext cx="8642350" cy="523220"/>
          </a:xfrm>
          <a:prstGeom prst="rect">
            <a:avLst/>
          </a:prstGeom>
          <a:solidFill>
            <a:srgbClr val="000066"/>
          </a:solidFill>
          <a:ln w="9525">
            <a:noFill/>
            <a:miter lim="800000"/>
            <a:headEnd/>
            <a:tailEnd/>
          </a:ln>
        </p:spPr>
        <p:txBody>
          <a:bodyPr>
            <a:spAutoFit/>
          </a:bodyPr>
          <a:lstStyle/>
          <a:p>
            <a:pPr algn="ctr">
              <a:spcBef>
                <a:spcPct val="50000"/>
              </a:spcBef>
            </a:pPr>
            <a:r>
              <a:rPr lang="ar-SY" sz="2800" b="1" dirty="0" smtClean="0">
                <a:solidFill>
                  <a:srgbClr val="FFFF00"/>
                </a:solidFill>
                <a:latin typeface="Tahoma" pitchFamily="34" charset="0"/>
                <a:cs typeface="Tahoma" pitchFamily="34" charset="0"/>
              </a:rPr>
              <a:t>أهم البروتينات الأساسية المكونة للزلال( الآح)</a:t>
            </a:r>
            <a:endParaRPr lang="en-US" sz="2800" b="1" dirty="0" smtClean="0">
              <a:solidFill>
                <a:srgbClr val="FFFF00"/>
              </a:solidFill>
              <a:latin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fld id="{75DE11FD-2FA9-4C75-AFA4-30E3C65F0DC4}" type="slidenum">
              <a:rPr lang="en-US" smtClean="0"/>
              <a:pPr>
                <a:defRPr/>
              </a:pPr>
              <a:t>24</a:t>
            </a:fld>
            <a:endParaRPr lang="en-US"/>
          </a:p>
        </p:txBody>
      </p:sp>
      <p:sp>
        <p:nvSpPr>
          <p:cNvPr id="6" name="TextBox 5"/>
          <p:cNvSpPr txBox="1"/>
          <p:nvPr/>
        </p:nvSpPr>
        <p:spPr>
          <a:xfrm>
            <a:off x="179512" y="1393612"/>
            <a:ext cx="8784976" cy="523220"/>
          </a:xfrm>
          <a:prstGeom prst="rect">
            <a:avLst/>
          </a:prstGeom>
          <a:noFill/>
        </p:spPr>
        <p:txBody>
          <a:bodyPr wrap="square" rtlCol="0">
            <a:spAutoFit/>
          </a:bodyPr>
          <a:lstStyle/>
          <a:p>
            <a:pPr algn="r" rtl="1"/>
            <a:r>
              <a:rPr lang="ar-SY" sz="2800" b="1" dirty="0" smtClean="0">
                <a:latin typeface="Arial" pitchFamily="34" charset="0"/>
                <a:cs typeface="Arial" pitchFamily="34" charset="0"/>
              </a:rPr>
              <a:t>يحتوي زلال البيض على 40 بروتين مختلف تقريباً أهمها</a:t>
            </a:r>
            <a:r>
              <a:rPr lang="en-US" sz="2800" b="1" dirty="0" smtClean="0">
                <a:latin typeface="Arial" pitchFamily="34" charset="0"/>
                <a:cs typeface="Arial" pitchFamily="34" charset="0"/>
              </a:rPr>
              <a:t> </a:t>
            </a:r>
            <a:r>
              <a:rPr lang="id-ID" sz="2800" b="1"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33375"/>
            <a:ext cx="7772400" cy="1143000"/>
          </a:xfrm>
          <a:solidFill>
            <a:srgbClr val="FFFF00"/>
          </a:solidFill>
        </p:spPr>
        <p:txBody>
          <a:bodyPr/>
          <a:lstStyle/>
          <a:p>
            <a:pPr eaLnBrk="1" hangingPunct="1"/>
            <a:r>
              <a:rPr lang="en-US" b="1" dirty="0" smtClean="0">
                <a:solidFill>
                  <a:schemeClr val="accent2"/>
                </a:solidFill>
                <a:latin typeface="Tahoma" pitchFamily="34" charset="0"/>
                <a:cs typeface="Tahoma" pitchFamily="34" charset="0"/>
              </a:rPr>
              <a:t>YOLK</a:t>
            </a:r>
            <a:r>
              <a:rPr lang="ar-SY" b="1" dirty="0" smtClean="0">
                <a:solidFill>
                  <a:schemeClr val="accent2"/>
                </a:solidFill>
                <a:latin typeface="Tahoma" pitchFamily="34" charset="0"/>
                <a:cs typeface="Tahoma" pitchFamily="34" charset="0"/>
              </a:rPr>
              <a:t> الصفار </a:t>
            </a:r>
            <a:endParaRPr lang="en-US" b="1" dirty="0" smtClean="0">
              <a:solidFill>
                <a:schemeClr val="accent2"/>
              </a:solidFill>
              <a:latin typeface="Tahoma" pitchFamily="34" charset="0"/>
              <a:cs typeface="Tahoma" pitchFamily="34" charset="0"/>
            </a:endParaRPr>
          </a:p>
        </p:txBody>
      </p:sp>
      <p:sp>
        <p:nvSpPr>
          <p:cNvPr id="33795" name="Rectangle 3"/>
          <p:cNvSpPr>
            <a:spLocks noGrp="1" noChangeArrowheads="1"/>
          </p:cNvSpPr>
          <p:nvPr>
            <p:ph type="body" sz="half" idx="1"/>
          </p:nvPr>
        </p:nvSpPr>
        <p:spPr>
          <a:xfrm>
            <a:off x="179388" y="1571625"/>
            <a:ext cx="5727700" cy="4857750"/>
          </a:xfrm>
        </p:spPr>
        <p:txBody>
          <a:bodyPr/>
          <a:lstStyle/>
          <a:p>
            <a:pPr algn="r" rtl="1" eaLnBrk="1" hangingPunct="1">
              <a:lnSpc>
                <a:spcPct val="80000"/>
              </a:lnSpc>
            </a:pPr>
            <a:r>
              <a:rPr lang="ar-SY" sz="2400" b="1" dirty="0" smtClean="0"/>
              <a:t>يحتوي على ماء أقل من الزلال, أما البروتين والدهون فعلى العكس من ذلك يحتوي على نسب أكبرمن ا لزلال.</a:t>
            </a:r>
            <a:endParaRPr lang="en-US" sz="2400" b="1" dirty="0" smtClean="0"/>
          </a:p>
          <a:p>
            <a:pPr eaLnBrk="1" hangingPunct="1">
              <a:lnSpc>
                <a:spcPct val="80000"/>
              </a:lnSpc>
            </a:pPr>
            <a:endParaRPr lang="en-US" sz="2400" b="1" dirty="0" smtClean="0"/>
          </a:p>
          <a:p>
            <a:pPr algn="r" rtl="1" eaLnBrk="1" hangingPunct="1">
              <a:lnSpc>
                <a:spcPct val="80000"/>
              </a:lnSpc>
            </a:pPr>
            <a:r>
              <a:rPr lang="ar-SY" sz="2400" b="1" dirty="0" smtClean="0"/>
              <a:t>تحتوي على معظم الفيتامينات والأملاح المعدنية</a:t>
            </a:r>
            <a:endParaRPr lang="en-US" sz="2400" b="1" dirty="0" smtClean="0"/>
          </a:p>
          <a:p>
            <a:pPr eaLnBrk="1" hangingPunct="1">
              <a:lnSpc>
                <a:spcPct val="80000"/>
              </a:lnSpc>
            </a:pPr>
            <a:r>
              <a:rPr lang="en-US" sz="2400" b="1" dirty="0" smtClean="0"/>
              <a:t> </a:t>
            </a:r>
          </a:p>
          <a:p>
            <a:pPr algn="r" rtl="1" eaLnBrk="1" hangingPunct="1">
              <a:lnSpc>
                <a:spcPct val="80000"/>
              </a:lnSpc>
            </a:pPr>
            <a:r>
              <a:rPr lang="en-US" sz="2400" b="1" dirty="0" smtClean="0"/>
              <a:t>.</a:t>
            </a:r>
            <a:r>
              <a:rPr lang="ar-SY" sz="2400" b="1" dirty="0" smtClean="0"/>
              <a:t>يعد مصدراً لليستين</a:t>
            </a:r>
            <a:endParaRPr lang="en-US" sz="2400" b="1" dirty="0" smtClean="0"/>
          </a:p>
          <a:p>
            <a:pPr algn="r" rtl="1" eaLnBrk="1" hangingPunct="1">
              <a:lnSpc>
                <a:spcPct val="80000"/>
              </a:lnSpc>
            </a:pPr>
            <a:r>
              <a:rPr lang="ar-SY" sz="2400" b="1" dirty="0" smtClean="0"/>
              <a:t>يتدرج لون الصفار من الأصفر الفاتح , حتى البرتقالي, وذلك حسب عرق الدجاج, والتغذية</a:t>
            </a:r>
            <a:endParaRPr lang="en-US" sz="2400" dirty="0" smtClean="0">
              <a:solidFill>
                <a:srgbClr val="000000"/>
              </a:solidFill>
              <a:latin typeface="Arial" pitchFamily="34" charset="0"/>
              <a:cs typeface="Arial" pitchFamily="34" charset="0"/>
            </a:endParaRPr>
          </a:p>
        </p:txBody>
      </p:sp>
      <p:pic>
        <p:nvPicPr>
          <p:cNvPr id="33796" name="Picture 2" descr="E:\Egg Quality\telur\RR1.jpg"/>
          <p:cNvPicPr>
            <a:picLocks noChangeAspect="1" noChangeArrowheads="1"/>
          </p:cNvPicPr>
          <p:nvPr/>
        </p:nvPicPr>
        <p:blipFill>
          <a:blip r:embed="rId3" cstate="print"/>
          <a:srcRect/>
          <a:stretch>
            <a:fillRect/>
          </a:stretch>
        </p:blipFill>
        <p:spPr bwMode="auto">
          <a:xfrm>
            <a:off x="6084888" y="2276475"/>
            <a:ext cx="2867025" cy="32924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C2EE124-AC4B-466C-ACBE-92D9A92016D0}"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a:xfrm>
            <a:off x="590550" y="274638"/>
            <a:ext cx="8229600" cy="1143000"/>
          </a:xfrm>
        </p:spPr>
        <p:txBody>
          <a:bodyPr/>
          <a:lstStyle/>
          <a:p>
            <a:pPr eaLnBrk="1" hangingPunct="1"/>
            <a:r>
              <a:rPr lang="ar-SY" sz="4000" b="1" dirty="0" smtClean="0">
                <a:solidFill>
                  <a:srgbClr val="0033CC"/>
                </a:solidFill>
              </a:rPr>
              <a:t>التركيب الكيميائي لأنواع البيوض المختلفة</a:t>
            </a:r>
            <a:endParaRPr lang="en-US" sz="4000" b="1" dirty="0" smtClean="0">
              <a:solidFill>
                <a:srgbClr val="0033CC"/>
              </a:solidFill>
            </a:endParaRPr>
          </a:p>
        </p:txBody>
      </p:sp>
      <p:graphicFrame>
        <p:nvGraphicFramePr>
          <p:cNvPr id="26682" name="Group 58"/>
          <p:cNvGraphicFramePr>
            <a:graphicFrameLocks noGrp="1"/>
          </p:cNvGraphicFramePr>
          <p:nvPr>
            <p:ph idx="1"/>
            <p:extLst>
              <p:ext uri="{D42A27DB-BD31-4B8C-83A1-F6EECF244321}">
                <p14:modId xmlns:p14="http://schemas.microsoft.com/office/powerpoint/2010/main" val="1889178056"/>
              </p:ext>
            </p:extLst>
          </p:nvPr>
        </p:nvGraphicFramePr>
        <p:xfrm>
          <a:off x="457200" y="1600200"/>
          <a:ext cx="8229600" cy="4525964"/>
        </p:xfrm>
        <a:graphic>
          <a:graphicData uri="http://schemas.openxmlformats.org/drawingml/2006/table">
            <a:tbl>
              <a:tblPr/>
              <a:tblGrid>
                <a:gridCol w="1590675"/>
                <a:gridCol w="1525588"/>
                <a:gridCol w="1193800"/>
                <a:gridCol w="1160462"/>
                <a:gridCol w="1822450"/>
                <a:gridCol w="936625"/>
              </a:tblGrid>
              <a:tr h="1255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0033CC"/>
                          </a:solidFill>
                          <a:effectLst/>
                          <a:latin typeface="Times New Roman" pitchFamily="18" charset="0"/>
                        </a:rPr>
                        <a:t>Animal</a:t>
                      </a:r>
                      <a:endParaRPr kumimoji="0" lang="en-US" sz="2400" b="1" i="0" u="none" strike="noStrike" cap="none" normalizeH="0" baseline="0" dirty="0" smtClean="0">
                        <a:ln>
                          <a:noFill/>
                        </a:ln>
                        <a:solidFill>
                          <a:srgbClr val="0033CC"/>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0033CC"/>
                          </a:solidFill>
                          <a:effectLst/>
                          <a:latin typeface="Times New Roman" pitchFamily="18" charset="0"/>
                        </a:rPr>
                        <a:t>Water </a:t>
                      </a:r>
                      <a:r>
                        <a:rPr kumimoji="0" lang="en-US" sz="2400" b="1" i="0" u="none" strike="noStrike" cap="none" normalizeH="0" baseline="0" dirty="0" smtClean="0">
                          <a:ln>
                            <a:noFill/>
                          </a:ln>
                          <a:solidFill>
                            <a:srgbClr val="0033CC"/>
                          </a:solidFill>
                          <a:effectLst/>
                          <a:latin typeface="Times New Roman" pitchFamily="18" charset="0"/>
                        </a:rPr>
                        <a:t>(%)     </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tab pos="990600" algn="l"/>
                        </a:tabLst>
                      </a:pPr>
                      <a:r>
                        <a:rPr kumimoji="0" lang="en-US" sz="2400" b="1" i="0" u="none" strike="noStrike" cap="none" normalizeH="0" baseline="0" smtClean="0">
                          <a:ln>
                            <a:noFill/>
                          </a:ln>
                          <a:solidFill>
                            <a:srgbClr val="0033CC"/>
                          </a:solidFill>
                          <a:effectLst/>
                          <a:latin typeface="Times New Roman" pitchFamily="18" charset="0"/>
                        </a:rPr>
                        <a:t>Protein                                                                     (%)     </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0033CC"/>
                          </a:solidFill>
                          <a:effectLst/>
                          <a:latin typeface="Times New Roman" pitchFamily="18" charset="0"/>
                        </a:rPr>
                        <a:t>Lipid</a:t>
                      </a:r>
                      <a:r>
                        <a:rPr kumimoji="0" lang="en-US" sz="2400" b="1" i="0" u="none" strike="noStrike" cap="none" normalizeH="0" baseline="0" dirty="0" smtClean="0">
                          <a:ln>
                            <a:noFill/>
                          </a:ln>
                          <a:solidFill>
                            <a:srgbClr val="0033CC"/>
                          </a:solidFill>
                          <a:effectLst/>
                          <a:latin typeface="Times New Roman" pitchFamily="18" charset="0"/>
                        </a:rPr>
                        <a:t>    (%)</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0033CC"/>
                          </a:solidFill>
                          <a:effectLst/>
                          <a:latin typeface="Times New Roman" pitchFamily="18" charset="0"/>
                        </a:rPr>
                        <a:t>CHO</a:t>
                      </a:r>
                      <a:endParaRPr kumimoji="0" lang="en-US" sz="2400" b="1" i="0" u="none" strike="noStrike" cap="none" normalizeH="0" baseline="0" dirty="0" smtClean="0">
                        <a:ln>
                          <a:noFill/>
                        </a:ln>
                        <a:solidFill>
                          <a:srgbClr val="0033CC"/>
                        </a:solidFill>
                        <a:effectLst/>
                        <a:latin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33CC"/>
                          </a:solidFill>
                          <a:effectLst/>
                          <a:latin typeface="Times New Roman" pitchFamily="18" charset="0"/>
                        </a:rPr>
                        <a:t>(%)</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0033CC"/>
                          </a:solidFill>
                          <a:effectLst/>
                          <a:latin typeface="Times New Roman" pitchFamily="18" charset="0"/>
                        </a:rPr>
                        <a:t>Ash</a:t>
                      </a:r>
                      <a:r>
                        <a:rPr kumimoji="0" lang="en-US" sz="2400" b="1" i="0" u="none" strike="noStrike" cap="none" normalizeH="0" baseline="0" dirty="0" smtClean="0">
                          <a:ln>
                            <a:noFill/>
                          </a:ln>
                          <a:solidFill>
                            <a:srgbClr val="0033CC"/>
                          </a:solidFill>
                          <a:effectLst/>
                          <a:latin typeface="Times New Roman" pitchFamily="18" charset="0"/>
                        </a:rPr>
                        <a:t>     (%)</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667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33CC"/>
                          </a:solidFill>
                          <a:effectLst/>
                          <a:latin typeface="Times New Roman" pitchFamily="18" charset="0"/>
                        </a:rPr>
                        <a:t>الدجاج</a:t>
                      </a:r>
                      <a:endParaRPr kumimoji="0" lang="en-US" sz="2400" b="1" i="0" u="none" strike="noStrike" cap="none" normalizeH="0" baseline="0" dirty="0" smtClean="0">
                        <a:ln>
                          <a:noFill/>
                        </a:ln>
                        <a:solidFill>
                          <a:srgbClr val="0033CC"/>
                        </a:solidFill>
                        <a:effectLst/>
                        <a:latin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73,7</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rPr>
                        <a:t>12,9</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11,5</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0,9</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a:t>
                      </a: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683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33CC"/>
                          </a:solidFill>
                          <a:effectLst/>
                          <a:latin typeface="Times New Roman" pitchFamily="18" charset="0"/>
                        </a:rPr>
                        <a:t>البط</a:t>
                      </a:r>
                      <a:endParaRPr kumimoji="0" lang="en-US" sz="2400" b="1" i="0" u="none" strike="noStrike" cap="none" normalizeH="0" baseline="0" dirty="0" smtClean="0">
                        <a:ln>
                          <a:noFill/>
                        </a:ln>
                        <a:solidFill>
                          <a:srgbClr val="0033CC"/>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70,4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13,3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rPr>
                        <a:t>14,5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rPr>
                        <a:t>0,7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1,1</a:t>
                      </a:r>
                    </a:p>
                  </a:txBody>
                  <a:tcPr anchor="ctr" horzOverflow="overflow">
                    <a:lnL>
                      <a:noFill/>
                    </a:lnL>
                    <a:lnR>
                      <a:noFill/>
                    </a:lnR>
                    <a:lnT>
                      <a:noFill/>
                    </a:lnT>
                    <a:lnB>
                      <a:noFill/>
                    </a:lnB>
                    <a:lnTlToBr>
                      <a:noFill/>
                    </a:lnTlToBr>
                    <a:lnBlToTr>
                      <a:noFill/>
                    </a:lnBlToTr>
                    <a:noFill/>
                  </a:tcPr>
                </a:tc>
              </a:tr>
              <a:tr h="4667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33CC"/>
                          </a:solidFill>
                          <a:effectLst/>
                          <a:latin typeface="Times New Roman" pitchFamily="18" charset="0"/>
                        </a:rPr>
                        <a:t>الأوز</a:t>
                      </a:r>
                      <a:endParaRPr kumimoji="0" lang="en-US" sz="2400" b="1" i="0" u="none" strike="noStrike" cap="none" normalizeH="0" baseline="0" dirty="0" smtClean="0">
                        <a:ln>
                          <a:noFill/>
                        </a:ln>
                        <a:solidFill>
                          <a:srgbClr val="0033CC"/>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70,4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13,9</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13,3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1,5</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400" b="1" i="0" u="none" strike="noStrike" cap="none" normalizeH="0" baseline="0" smtClean="0">
                        <a:ln>
                          <a:noFill/>
                        </a:ln>
                        <a:solidFill>
                          <a:srgbClr val="0033CC"/>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r>
              <a:tr h="4667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33CC"/>
                          </a:solidFill>
                          <a:effectLst/>
                          <a:latin typeface="Times New Roman" pitchFamily="18" charset="0"/>
                        </a:rPr>
                        <a:t>الحمام</a:t>
                      </a:r>
                      <a:endParaRPr kumimoji="0" lang="en-US" sz="2400" b="1" i="0" u="none" strike="noStrike" cap="none" normalizeH="0" baseline="0" dirty="0" smtClean="0">
                        <a:ln>
                          <a:noFill/>
                        </a:ln>
                        <a:solidFill>
                          <a:srgbClr val="0033CC"/>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72,8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13,8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12</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0,8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rPr>
                        <a:t>0,9</a:t>
                      </a:r>
                    </a:p>
                  </a:txBody>
                  <a:tcPr anchor="ctr" horzOverflow="overflow">
                    <a:lnL>
                      <a:noFill/>
                    </a:lnL>
                    <a:lnR>
                      <a:noFill/>
                    </a:lnR>
                    <a:lnT>
                      <a:noFill/>
                    </a:lnT>
                    <a:lnB>
                      <a:noFill/>
                    </a:lnB>
                    <a:lnTlToBr>
                      <a:noFill/>
                    </a:lnTlToBr>
                    <a:lnBlToTr>
                      <a:noFill/>
                    </a:lnBlToTr>
                    <a:noFill/>
                  </a:tcPr>
                </a:tc>
              </a:tr>
              <a:tr h="4667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33CC"/>
                          </a:solidFill>
                          <a:effectLst/>
                          <a:latin typeface="Times New Roman" pitchFamily="18" charset="0"/>
                        </a:rPr>
                        <a:t>السمان</a:t>
                      </a:r>
                      <a:endParaRPr kumimoji="0" lang="en-US" sz="2400" b="1" i="0" u="none" strike="noStrike" cap="none" normalizeH="0" baseline="0" dirty="0" smtClean="0">
                        <a:ln>
                          <a:noFill/>
                        </a:ln>
                        <a:solidFill>
                          <a:srgbClr val="0033CC"/>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rPr>
                        <a:t>73,7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13,1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rPr>
                        <a:t>11,1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1,1</a:t>
                      </a:r>
                    </a:p>
                  </a:txBody>
                  <a:tcPr anchor="ctr" horzOverflow="overflow">
                    <a:lnL>
                      <a:noFill/>
                    </a:lnL>
                    <a:lnR>
                      <a:noFill/>
                    </a:lnR>
                    <a:lnT>
                      <a:noFill/>
                    </a:lnT>
                    <a:lnB>
                      <a:noFill/>
                    </a:lnB>
                    <a:lnTlToBr>
                      <a:noFill/>
                    </a:lnTlToBr>
                    <a:lnBlToTr>
                      <a:noFill/>
                    </a:lnBlToTr>
                    <a:noFill/>
                  </a:tcPr>
                </a:tc>
              </a:tr>
              <a:tr h="4683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33CC"/>
                          </a:solidFill>
                          <a:effectLst/>
                          <a:latin typeface="Times New Roman" pitchFamily="18" charset="0"/>
                        </a:rPr>
                        <a:t>النعام</a:t>
                      </a:r>
                      <a:endParaRPr kumimoji="0" lang="en-US" sz="2400" b="1" i="0" u="none" strike="noStrike" cap="none" normalizeH="0" baseline="0" dirty="0" smtClean="0">
                        <a:ln>
                          <a:noFill/>
                        </a:ln>
                        <a:solidFill>
                          <a:srgbClr val="0033CC"/>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72,6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13,1</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11,8</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0,8</a:t>
                      </a:r>
                    </a:p>
                  </a:txBody>
                  <a:tcPr anchor="ctr" horzOverflow="overflow">
                    <a:lnL>
                      <a:noFill/>
                    </a:lnL>
                    <a:lnR>
                      <a:noFill/>
                    </a:lnR>
                    <a:lnT>
                      <a:noFill/>
                    </a:lnT>
                    <a:lnB>
                      <a:noFill/>
                    </a:lnB>
                    <a:lnTlToBr>
                      <a:noFill/>
                    </a:lnTlToBr>
                    <a:lnBlToTr>
                      <a:noFill/>
                    </a:lnBlToTr>
                    <a:noFill/>
                  </a:tcPr>
                </a:tc>
              </a:tr>
              <a:tr h="4667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33CC"/>
                          </a:solidFill>
                          <a:effectLst/>
                          <a:latin typeface="Times New Roman" pitchFamily="18" charset="0"/>
                        </a:rPr>
                        <a:t>السلحفاة</a:t>
                      </a:r>
                      <a:endParaRPr kumimoji="0" lang="en-US" sz="2400" b="1" i="0" u="none" strike="noStrike" cap="none" normalizeH="0" baseline="0" dirty="0" smtClean="0">
                        <a:ln>
                          <a:noFill/>
                        </a:ln>
                        <a:solidFill>
                          <a:srgbClr val="0033CC"/>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rPr>
                        <a:t>66,7</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rPr>
                        <a:t>16,5</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11,6</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rPr>
                        <a:t>3,3</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0000"/>
                          </a:solidFill>
                          <a:effectLst/>
                          <a:latin typeface="Times New Roman" pitchFamily="18" charset="0"/>
                        </a:rPr>
                        <a:t>1,9</a:t>
                      </a: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2039" name="Picture 60" descr="Bl7Fee"/>
          <p:cNvPicPr>
            <a:picLocks noChangeAspect="1" noChangeArrowheads="1" noCrop="1"/>
          </p:cNvPicPr>
          <p:nvPr/>
        </p:nvPicPr>
        <p:blipFill>
          <a:blip r:embed="rId3" cstate="print"/>
          <a:srcRect/>
          <a:stretch>
            <a:fillRect/>
          </a:stretch>
        </p:blipFill>
        <p:spPr bwMode="auto">
          <a:xfrm>
            <a:off x="0" y="0"/>
            <a:ext cx="1066800" cy="914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5DE11FD-2FA9-4C75-AFA4-30E3C65F0DC4}"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11" name="Group 39"/>
          <p:cNvGraphicFramePr>
            <a:graphicFrameLocks noGrp="1"/>
          </p:cNvGraphicFramePr>
          <p:nvPr>
            <p:ph idx="1"/>
            <p:extLst>
              <p:ext uri="{D42A27DB-BD31-4B8C-83A1-F6EECF244321}">
                <p14:modId xmlns:p14="http://schemas.microsoft.com/office/powerpoint/2010/main" val="608452569"/>
              </p:ext>
            </p:extLst>
          </p:nvPr>
        </p:nvGraphicFramePr>
        <p:xfrm>
          <a:off x="304800" y="0"/>
          <a:ext cx="8229600" cy="6888480"/>
        </p:xfrm>
        <a:graphic>
          <a:graphicData uri="http://schemas.openxmlformats.org/drawingml/2006/table">
            <a:tbl>
              <a:tblPr/>
              <a:tblGrid>
                <a:gridCol w="3624263"/>
                <a:gridCol w="981075"/>
                <a:gridCol w="3624262"/>
              </a:tblGrid>
              <a:tr h="298450">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8000"/>
                          </a:solidFill>
                          <a:effectLst/>
                          <a:latin typeface="Arial" pitchFamily="34" charset="0"/>
                        </a:rPr>
                        <a:t>VITAMINS</a:t>
                      </a:r>
                      <a:r>
                        <a:rPr kumimoji="0" lang="ar-SY" sz="2400" b="1" i="0" u="none" strike="noStrike" cap="none" normalizeH="0" baseline="0" dirty="0" smtClean="0">
                          <a:ln>
                            <a:noFill/>
                          </a:ln>
                          <a:solidFill>
                            <a:srgbClr val="008000"/>
                          </a:solidFill>
                          <a:effectLst/>
                          <a:latin typeface="Arial" pitchFamily="34" charset="0"/>
                        </a:rPr>
                        <a:t>الفيتامينات        </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id-ID"/>
                    </a:p>
                  </a:txBody>
                  <a:tcPr/>
                </a:tc>
                <a:tc hMerge="1">
                  <a:txBody>
                    <a:bodyPr/>
                    <a:lstStyle/>
                    <a:p>
                      <a:endParaRPr lang="id-ID"/>
                    </a:p>
                  </a:txBody>
                  <a:tcPr/>
                </a:tc>
              </a:tr>
              <a:tr h="3000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Arial" pitchFamily="34" charset="0"/>
                        </a:rPr>
                        <a:t>Component</a:t>
                      </a:r>
                      <a:endParaRPr kumimoji="0" lang="en-US" sz="2400" b="0" i="0" u="none" strike="noStrike" cap="none" normalizeH="0" baseline="0" smtClean="0">
                        <a:ln>
                          <a:noFill/>
                        </a:ln>
                        <a:solidFill>
                          <a:srgbClr val="0033CC"/>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33CC"/>
                          </a:solidFill>
                          <a:effectLst/>
                          <a:latin typeface="Arial" pitchFamily="34" charset="0"/>
                        </a:rPr>
                        <a:t>Amount per 100 g egg</a:t>
                      </a:r>
                      <a:endParaRPr kumimoji="0" lang="en-US" sz="2400" b="0" i="0" u="none" strike="noStrike" cap="none" normalizeH="0" baseline="0" smtClean="0">
                        <a:ln>
                          <a:noFill/>
                        </a:ln>
                        <a:solidFill>
                          <a:srgbClr val="0033CC"/>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id-ID"/>
                    </a:p>
                  </a:txBody>
                  <a:tcPr/>
                </a:tc>
              </a:tr>
              <a:tr h="2984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Vitamin A</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190 µg</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id-ID"/>
                    </a:p>
                  </a:txBody>
                  <a:tcPr/>
                </a:tc>
              </a:tr>
              <a:tr h="3000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Vitamin D</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1,8 µg</a:t>
                      </a:r>
                    </a:p>
                  </a:txBody>
                  <a:tcPr horzOverflow="overflow">
                    <a:lnL>
                      <a:noFill/>
                    </a:lnL>
                    <a:lnR>
                      <a:noFill/>
                    </a:lnR>
                    <a:lnT>
                      <a:noFill/>
                    </a:lnT>
                    <a:lnB>
                      <a:noFill/>
                    </a:lnB>
                    <a:lnTlToBr>
                      <a:noFill/>
                    </a:lnTlToBr>
                    <a:lnBlToTr>
                      <a:noFill/>
                    </a:lnBlToTr>
                    <a:noFill/>
                  </a:tcPr>
                </a:tc>
                <a:tc hMerge="1">
                  <a:txBody>
                    <a:bodyPr/>
                    <a:lstStyle/>
                    <a:p>
                      <a:endParaRPr lang="id-ID"/>
                    </a:p>
                  </a:txBody>
                  <a:tcPr/>
                </a:tc>
              </a:tr>
              <a:tr h="2984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Vitamin E</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1,1 mg</a:t>
                      </a:r>
                    </a:p>
                  </a:txBody>
                  <a:tcPr horzOverflow="overflow">
                    <a:lnL>
                      <a:noFill/>
                    </a:lnL>
                    <a:lnR>
                      <a:noFill/>
                    </a:lnR>
                    <a:lnT>
                      <a:noFill/>
                    </a:lnT>
                    <a:lnB>
                      <a:noFill/>
                    </a:lnB>
                    <a:lnTlToBr>
                      <a:noFill/>
                    </a:lnTlToBr>
                    <a:lnBlToTr>
                      <a:noFill/>
                    </a:lnBlToTr>
                    <a:noFill/>
                  </a:tcPr>
                </a:tc>
                <a:tc hMerge="1">
                  <a:txBody>
                    <a:bodyPr/>
                    <a:lstStyle/>
                    <a:p>
                      <a:endParaRPr lang="id-ID"/>
                    </a:p>
                  </a:txBody>
                  <a:tcPr/>
                </a:tc>
              </a:tr>
              <a:tr h="2984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Vitamin C</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none</a:t>
                      </a:r>
                    </a:p>
                  </a:txBody>
                  <a:tcPr horzOverflow="overflow">
                    <a:lnL>
                      <a:noFill/>
                    </a:lnL>
                    <a:lnR>
                      <a:noFill/>
                    </a:lnR>
                    <a:lnT>
                      <a:noFill/>
                    </a:lnT>
                    <a:lnB>
                      <a:noFill/>
                    </a:lnB>
                    <a:lnTlToBr>
                      <a:noFill/>
                    </a:lnTlToBr>
                    <a:lnBlToTr>
                      <a:noFill/>
                    </a:lnBlToTr>
                    <a:noFill/>
                  </a:tcPr>
                </a:tc>
                <a:tc hMerge="1">
                  <a:txBody>
                    <a:bodyPr/>
                    <a:lstStyle/>
                    <a:p>
                      <a:endParaRPr lang="id-ID"/>
                    </a:p>
                  </a:txBody>
                  <a:tcPr/>
                </a:tc>
              </a:tr>
              <a:tr h="3000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Thiamin (B1)</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0,09 mg</a:t>
                      </a:r>
                    </a:p>
                  </a:txBody>
                  <a:tcPr horzOverflow="overflow">
                    <a:lnL>
                      <a:noFill/>
                    </a:lnL>
                    <a:lnR>
                      <a:noFill/>
                    </a:lnR>
                    <a:lnT>
                      <a:noFill/>
                    </a:lnT>
                    <a:lnB>
                      <a:noFill/>
                    </a:lnB>
                    <a:lnTlToBr>
                      <a:noFill/>
                    </a:lnTlToBr>
                    <a:lnBlToTr>
                      <a:noFill/>
                    </a:lnBlToTr>
                    <a:noFill/>
                  </a:tcPr>
                </a:tc>
                <a:tc hMerge="1">
                  <a:txBody>
                    <a:bodyPr/>
                    <a:lstStyle/>
                    <a:p>
                      <a:endParaRPr lang="id-ID"/>
                    </a:p>
                  </a:txBody>
                  <a:tcPr/>
                </a:tc>
              </a:tr>
              <a:tr h="2984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Riboflavin (B2)</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0,47 mg</a:t>
                      </a:r>
                    </a:p>
                  </a:txBody>
                  <a:tcPr horzOverflow="overflow">
                    <a:lnL>
                      <a:noFill/>
                    </a:lnL>
                    <a:lnR>
                      <a:noFill/>
                    </a:lnR>
                    <a:lnT>
                      <a:noFill/>
                    </a:lnT>
                    <a:lnB>
                      <a:noFill/>
                    </a:lnB>
                    <a:lnTlToBr>
                      <a:noFill/>
                    </a:lnTlToBr>
                    <a:lnBlToTr>
                      <a:noFill/>
                    </a:lnBlToTr>
                    <a:noFill/>
                  </a:tcPr>
                </a:tc>
                <a:tc hMerge="1">
                  <a:txBody>
                    <a:bodyPr/>
                    <a:lstStyle/>
                    <a:p>
                      <a:endParaRPr lang="id-ID"/>
                    </a:p>
                  </a:txBody>
                  <a:tcPr/>
                </a:tc>
              </a:tr>
              <a:tr h="3000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Niacin</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0.1 mg</a:t>
                      </a:r>
                    </a:p>
                  </a:txBody>
                  <a:tcPr horzOverflow="overflow">
                    <a:lnL>
                      <a:noFill/>
                    </a:lnL>
                    <a:lnR>
                      <a:noFill/>
                    </a:lnR>
                    <a:lnT>
                      <a:noFill/>
                    </a:lnT>
                    <a:lnB>
                      <a:noFill/>
                    </a:lnB>
                    <a:lnTlToBr>
                      <a:noFill/>
                    </a:lnTlToBr>
                    <a:lnBlToTr>
                      <a:noFill/>
                    </a:lnBlToTr>
                    <a:noFill/>
                  </a:tcPr>
                </a:tc>
                <a:tc hMerge="1">
                  <a:txBody>
                    <a:bodyPr/>
                    <a:lstStyle/>
                    <a:p>
                      <a:endParaRPr lang="id-ID"/>
                    </a:p>
                  </a:txBody>
                  <a:tcPr/>
                </a:tc>
              </a:tr>
              <a:tr h="2984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Vitamin B6</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0.12 mg</a:t>
                      </a:r>
                    </a:p>
                  </a:txBody>
                  <a:tcPr horzOverflow="overflow">
                    <a:lnL>
                      <a:noFill/>
                    </a:lnL>
                    <a:lnR>
                      <a:noFill/>
                    </a:lnR>
                    <a:lnT>
                      <a:noFill/>
                    </a:lnT>
                    <a:lnB>
                      <a:noFill/>
                    </a:lnB>
                    <a:lnTlToBr>
                      <a:noFill/>
                    </a:lnTlToBr>
                    <a:lnBlToTr>
                      <a:noFill/>
                    </a:lnBlToTr>
                    <a:noFill/>
                  </a:tcPr>
                </a:tc>
                <a:tc hMerge="1">
                  <a:txBody>
                    <a:bodyPr/>
                    <a:lstStyle/>
                    <a:p>
                      <a:endParaRPr lang="id-ID"/>
                    </a:p>
                  </a:txBody>
                  <a:tcPr/>
                </a:tc>
              </a:tr>
              <a:tr h="29845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Folate</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50 µg</a:t>
                      </a:r>
                    </a:p>
                  </a:txBody>
                  <a:tcPr horzOverflow="overflow">
                    <a:lnL>
                      <a:noFill/>
                    </a:lnL>
                    <a:lnR>
                      <a:noFill/>
                    </a:lnR>
                    <a:lnT>
                      <a:noFill/>
                    </a:lnT>
                    <a:lnB>
                      <a:noFill/>
                    </a:lnB>
                    <a:lnTlToBr>
                      <a:noFill/>
                    </a:lnTlToBr>
                    <a:lnBlToTr>
                      <a:noFill/>
                    </a:lnBlToTr>
                    <a:noFill/>
                  </a:tcPr>
                </a:tc>
                <a:tc hMerge="1">
                  <a:txBody>
                    <a:bodyPr/>
                    <a:lstStyle/>
                    <a:p>
                      <a:endParaRPr lang="id-ID"/>
                    </a:p>
                  </a:txBody>
                  <a:tcPr/>
                </a:tc>
              </a:tr>
              <a:tr h="379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Vitamin B12</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2,5 µg</a:t>
                      </a:r>
                      <a:r>
                        <a:rPr kumimoji="0" lang="en-US" sz="3200" b="0" i="0" u="none" strike="noStrike" cap="none" normalizeH="0" baseline="0" smtClean="0">
                          <a:ln>
                            <a:noFill/>
                          </a:ln>
                          <a:solidFill>
                            <a:srgbClr val="0033CC"/>
                          </a:solidFill>
                          <a:effectLst/>
                          <a:latin typeface="Arial" pitchFamily="34" charset="0"/>
                        </a:rPr>
                        <a:t> </a:t>
                      </a:r>
                    </a:p>
                  </a:txBody>
                  <a:tcPr horzOverflow="overflow">
                    <a:lnL>
                      <a:noFill/>
                    </a:lnL>
                    <a:lnR>
                      <a:noFill/>
                    </a:lnR>
                    <a:lnT>
                      <a:noFill/>
                    </a:lnT>
                    <a:lnB>
                      <a:noFill/>
                    </a:lnB>
                    <a:lnTlToBr>
                      <a:noFill/>
                    </a:lnTlToBr>
                    <a:lnBlToTr>
                      <a:noFill/>
                    </a:lnBlToTr>
                    <a:noFill/>
                  </a:tcPr>
                </a:tc>
                <a:tc hMerge="1">
                  <a:txBody>
                    <a:bodyPr/>
                    <a:lstStyle/>
                    <a:p>
                      <a:endParaRPr lang="id-ID"/>
                    </a:p>
                  </a:txBody>
                  <a:tcPr/>
                </a:tc>
              </a:tr>
              <a:tr h="3190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Biotin</a:t>
                      </a: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20 µg</a:t>
                      </a:r>
                    </a:p>
                  </a:txBody>
                  <a:tcPr horzOverflow="overflow">
                    <a:lnL>
                      <a:noFill/>
                    </a:lnL>
                    <a:lnR>
                      <a:noFill/>
                    </a:lnR>
                    <a:lnT>
                      <a:noFill/>
                    </a:lnT>
                    <a:lnB>
                      <a:noFill/>
                    </a:lnB>
                    <a:lnTlToBr>
                      <a:noFill/>
                    </a:lnTlToBr>
                    <a:lnBlToTr>
                      <a:noFill/>
                    </a:lnBlToTr>
                    <a:noFill/>
                  </a:tcPr>
                </a:tc>
                <a:tc hMerge="1">
                  <a:txBody>
                    <a:bodyPr/>
                    <a:lstStyle/>
                    <a:p>
                      <a:endParaRPr lang="id-ID"/>
                    </a:p>
                  </a:txBody>
                  <a:tcPr/>
                </a:tc>
              </a:tr>
              <a:tr h="5381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Panthotenic acid</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9055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33CC"/>
                          </a:solidFill>
                          <a:effectLst/>
                          <a:latin typeface="Arial" pitchFamily="34" charset="0"/>
                        </a:rPr>
                        <a:t>     </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tab pos="0" algn="l"/>
                        </a:tabLst>
                      </a:pPr>
                      <a:r>
                        <a:rPr kumimoji="0" lang="en-US" sz="2400" b="0" i="0" u="none" strike="noStrike" cap="none" normalizeH="0" baseline="0" smtClean="0">
                          <a:ln>
                            <a:noFill/>
                          </a:ln>
                          <a:solidFill>
                            <a:srgbClr val="0033CC"/>
                          </a:solidFill>
                          <a:effectLst/>
                          <a:latin typeface="Arial" pitchFamily="34" charset="0"/>
                        </a:rPr>
                        <a:t>1.77 µg</a:t>
                      </a:r>
                    </a:p>
                    <a:p>
                      <a:pPr marL="0" marR="0" lvl="0" indent="0" algn="ctr" defTabSz="914400" rtl="0" eaLnBrk="1" fontAlgn="t" latinLnBrk="0" hangingPunct="1">
                        <a:lnSpc>
                          <a:spcPct val="100000"/>
                        </a:lnSpc>
                        <a:spcBef>
                          <a:spcPct val="0"/>
                        </a:spcBef>
                        <a:spcAft>
                          <a:spcPct val="0"/>
                        </a:spcAft>
                        <a:buClrTx/>
                        <a:buSzTx/>
                        <a:buFontTx/>
                        <a:buNone/>
                        <a:tabLst>
                          <a:tab pos="0" algn="l"/>
                        </a:tabLst>
                      </a:pPr>
                      <a:endParaRPr kumimoji="0" lang="en-US" sz="2400" b="0" i="0" u="none" strike="noStrike" cap="none" normalizeH="0" baseline="0" smtClean="0">
                        <a:ln>
                          <a:noFill/>
                        </a:ln>
                        <a:solidFill>
                          <a:srgbClr val="0033CC"/>
                        </a:solidFill>
                        <a:effectLst/>
                        <a:latin typeface="Arial" pitchFamily="34"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75DE11FD-2FA9-4C75-AFA4-30E3C65F0DC4}"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547813" y="260350"/>
            <a:ext cx="6337300" cy="579438"/>
          </a:xfrm>
          <a:prstGeom prst="rect">
            <a:avLst/>
          </a:prstGeom>
          <a:solidFill>
            <a:srgbClr val="FF0000"/>
          </a:solidFill>
          <a:ln w="9525">
            <a:noFill/>
            <a:miter lim="800000"/>
            <a:headEnd/>
            <a:tailEnd/>
          </a:ln>
        </p:spPr>
        <p:txBody>
          <a:bodyPr anchor="ctr">
            <a:spAutoFit/>
          </a:bodyPr>
          <a:lstStyle/>
          <a:p>
            <a:pPr algn="ctr"/>
            <a:r>
              <a:rPr lang="en-US" sz="3200" b="1" dirty="0" smtClean="0">
                <a:solidFill>
                  <a:schemeClr val="bg1"/>
                </a:solidFill>
                <a:latin typeface="Tahoma" pitchFamily="34" charset="0"/>
                <a:cs typeface="Tahoma" pitchFamily="34" charset="0"/>
              </a:rPr>
              <a:t>Minerals</a:t>
            </a:r>
            <a:r>
              <a:rPr lang="ar-SY" sz="3200" b="1" dirty="0" smtClean="0">
                <a:solidFill>
                  <a:schemeClr val="bg1"/>
                </a:solidFill>
                <a:latin typeface="Tahoma" pitchFamily="34" charset="0"/>
                <a:cs typeface="Tahoma" pitchFamily="34" charset="0"/>
              </a:rPr>
              <a:t> المعادن       </a:t>
            </a:r>
            <a:endParaRPr lang="en-US" sz="3200" b="1" dirty="0">
              <a:solidFill>
                <a:schemeClr val="bg1"/>
              </a:solidFill>
              <a:latin typeface="Tahoma" pitchFamily="34" charset="0"/>
              <a:cs typeface="Tahoma" pitchFamily="34" charset="0"/>
            </a:endParaRPr>
          </a:p>
        </p:txBody>
      </p:sp>
      <p:sp>
        <p:nvSpPr>
          <p:cNvPr id="50179" name="Text Box 3"/>
          <p:cNvSpPr txBox="1">
            <a:spLocks noChangeArrowheads="1"/>
          </p:cNvSpPr>
          <p:nvPr/>
        </p:nvSpPr>
        <p:spPr bwMode="auto">
          <a:xfrm>
            <a:off x="755650" y="981075"/>
            <a:ext cx="7848600" cy="4278094"/>
          </a:xfrm>
          <a:prstGeom prst="rect">
            <a:avLst/>
          </a:prstGeom>
          <a:noFill/>
          <a:ln w="9525">
            <a:noFill/>
            <a:miter lim="800000"/>
            <a:headEnd/>
            <a:tailEnd/>
          </a:ln>
        </p:spPr>
        <p:txBody>
          <a:bodyPr>
            <a:spAutoFit/>
          </a:bodyPr>
          <a:lstStyle/>
          <a:p>
            <a:pPr marL="279400" indent="-279400" algn="r" rtl="1">
              <a:spcBef>
                <a:spcPct val="50000"/>
              </a:spcBef>
              <a:buFontTx/>
              <a:buChar char="•"/>
            </a:pPr>
            <a:r>
              <a:rPr lang="ar-SY" sz="2800" dirty="0" smtClean="0">
                <a:solidFill>
                  <a:srgbClr val="0033CC"/>
                </a:solidFill>
                <a:cs typeface="Arial" pitchFamily="34" charset="0"/>
              </a:rPr>
              <a:t>اليود- هام لهرمون الدرق  </a:t>
            </a:r>
            <a:r>
              <a:rPr lang="en-US" sz="2800" dirty="0" smtClean="0">
                <a:solidFill>
                  <a:srgbClr val="0033CC"/>
                </a:solidFill>
                <a:cs typeface="Arial" pitchFamily="34" charset="0"/>
              </a:rPr>
              <a:t> </a:t>
            </a:r>
            <a:endParaRPr lang="en-US" sz="2800" dirty="0">
              <a:solidFill>
                <a:srgbClr val="0033CC"/>
              </a:solidFill>
              <a:cs typeface="Arial" pitchFamily="34" charset="0"/>
            </a:endParaRPr>
          </a:p>
          <a:p>
            <a:pPr algn="r" rtl="1">
              <a:spcBef>
                <a:spcPct val="50000"/>
              </a:spcBef>
            </a:pPr>
            <a:r>
              <a:rPr lang="en-US" sz="3200" dirty="0" smtClean="0">
                <a:solidFill>
                  <a:srgbClr val="0033CC"/>
                </a:solidFill>
                <a:cs typeface="Arial" pitchFamily="34" charset="0"/>
              </a:rPr>
              <a:t>.</a:t>
            </a:r>
            <a:r>
              <a:rPr lang="ar-SY" sz="3200" dirty="0" smtClean="0">
                <a:solidFill>
                  <a:srgbClr val="0033CC"/>
                </a:solidFill>
                <a:cs typeface="Arial" pitchFamily="34" charset="0"/>
              </a:rPr>
              <a:t>- الفوسفور لصحة العظام.</a:t>
            </a:r>
            <a:endParaRPr lang="en-US" sz="3200" dirty="0">
              <a:solidFill>
                <a:srgbClr val="0033CC"/>
              </a:solidFill>
              <a:cs typeface="Arial" pitchFamily="34" charset="0"/>
            </a:endParaRPr>
          </a:p>
          <a:p>
            <a:pPr marL="279400" indent="-279400" algn="r" rtl="1">
              <a:spcBef>
                <a:spcPct val="50000"/>
              </a:spcBef>
              <a:buFontTx/>
              <a:buChar char="•"/>
            </a:pPr>
            <a:r>
              <a:rPr lang="ar-SY" sz="2800" dirty="0" smtClean="0">
                <a:solidFill>
                  <a:srgbClr val="0033CC"/>
                </a:solidFill>
                <a:cs typeface="Arial" pitchFamily="34" charset="0"/>
              </a:rPr>
              <a:t>التوتياء( الزنك) لشفاء الجروح ومقاومة الالتهابات.</a:t>
            </a:r>
            <a:r>
              <a:rPr lang="en-US" sz="2800" dirty="0" smtClean="0">
                <a:solidFill>
                  <a:srgbClr val="0033CC"/>
                </a:solidFill>
                <a:cs typeface="Arial" pitchFamily="34" charset="0"/>
              </a:rPr>
              <a:t> </a:t>
            </a:r>
            <a:endParaRPr lang="en-US" sz="2800" dirty="0">
              <a:solidFill>
                <a:srgbClr val="0033CC"/>
              </a:solidFill>
              <a:cs typeface="Arial" pitchFamily="34" charset="0"/>
            </a:endParaRPr>
          </a:p>
          <a:p>
            <a:pPr marL="279400" indent="-279400" algn="r" rtl="1">
              <a:spcBef>
                <a:spcPct val="50000"/>
              </a:spcBef>
              <a:buFontTx/>
              <a:buChar char="•"/>
            </a:pPr>
            <a:r>
              <a:rPr lang="ar-SY" sz="2800" dirty="0" smtClean="0">
                <a:solidFill>
                  <a:srgbClr val="0033CC"/>
                </a:solidFill>
                <a:cs typeface="Arial" pitchFamily="34" charset="0"/>
              </a:rPr>
              <a:t>السيلينيوم: مانع أكسدة.</a:t>
            </a:r>
            <a:endParaRPr lang="en-US" sz="2800" dirty="0">
              <a:solidFill>
                <a:srgbClr val="0033CC"/>
              </a:solidFill>
              <a:cs typeface="Arial" pitchFamily="34" charset="0"/>
            </a:endParaRPr>
          </a:p>
          <a:p>
            <a:pPr marL="279400" indent="-279400" algn="r" rtl="1">
              <a:spcBef>
                <a:spcPct val="50000"/>
              </a:spcBef>
              <a:buFontTx/>
              <a:buChar char="•"/>
            </a:pPr>
            <a:r>
              <a:rPr lang="ar-SY" sz="2800" dirty="0" smtClean="0">
                <a:solidFill>
                  <a:srgbClr val="0033CC"/>
                </a:solidFill>
                <a:cs typeface="Arial" pitchFamily="34" charset="0"/>
              </a:rPr>
              <a:t>الكالسيوم لنمو العظام, وسلامة الجهاز العصبي.</a:t>
            </a:r>
            <a:endParaRPr lang="en-US" sz="2800" dirty="0">
              <a:solidFill>
                <a:srgbClr val="0033CC"/>
              </a:solidFill>
              <a:cs typeface="Arial" pitchFamily="34" charset="0"/>
            </a:endParaRPr>
          </a:p>
          <a:p>
            <a:pPr marL="279400" indent="-279400" algn="r" rtl="1">
              <a:spcBef>
                <a:spcPct val="50000"/>
              </a:spcBef>
              <a:buFontTx/>
              <a:buChar char="•"/>
            </a:pPr>
            <a:r>
              <a:rPr lang="ar-SY" sz="2800" dirty="0" smtClean="0">
                <a:solidFill>
                  <a:srgbClr val="0033CC"/>
                </a:solidFill>
                <a:cs typeface="Arial" pitchFamily="34" charset="0"/>
              </a:rPr>
              <a:t>ويحتوي على الحديد, والذي يعتبر عنصر هام في بناء الكريات الحمراء( الهيموغلوبين)</a:t>
            </a:r>
            <a:endParaRPr lang="en-US" sz="2800" dirty="0">
              <a:solidFill>
                <a:srgbClr val="0033CC"/>
              </a:solidFill>
              <a:cs typeface="Arial" pitchFamily="34" charset="0"/>
            </a:endParaRPr>
          </a:p>
        </p:txBody>
      </p:sp>
      <p:pic>
        <p:nvPicPr>
          <p:cNvPr id="40964" name="Picture 5" descr="Bl7Fee"/>
          <p:cNvPicPr>
            <a:picLocks noChangeAspect="1" noChangeArrowheads="1" noCrop="1"/>
          </p:cNvPicPr>
          <p:nvPr/>
        </p:nvPicPr>
        <p:blipFill>
          <a:blip r:embed="rId3" cstate="print"/>
          <a:srcRect/>
          <a:stretch>
            <a:fillRect/>
          </a:stretch>
        </p:blipFill>
        <p:spPr bwMode="auto">
          <a:xfrm>
            <a:off x="34925" y="44450"/>
            <a:ext cx="1066800" cy="914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1BC63AD-DE7B-4780-BAC6-E41B44E10E2F}"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dissolv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dissolve">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dissolve">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dissolve">
                                      <p:cBhvr>
                                        <p:cTn id="22" dur="500"/>
                                        <p:tgtEl>
                                          <p:spTgt spid="5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dissolve">
                                      <p:cBhvr>
                                        <p:cTn id="27" dur="500"/>
                                        <p:tgtEl>
                                          <p:spTgt spid="50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0179">
                                            <p:txEl>
                                              <p:pRg st="5" end="5"/>
                                            </p:txEl>
                                          </p:spTgt>
                                        </p:tgtEl>
                                        <p:attrNameLst>
                                          <p:attrName>style.visibility</p:attrName>
                                        </p:attrNameLst>
                                      </p:cBhvr>
                                      <p:to>
                                        <p:strVal val="visible"/>
                                      </p:to>
                                    </p:set>
                                    <p:animEffect transition="in" filter="dissolve">
                                      <p:cBhvr>
                                        <p:cTn id="32" dur="5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95401" y="476250"/>
            <a:ext cx="7669088" cy="1143000"/>
          </a:xfrm>
          <a:solidFill>
            <a:srgbClr val="000066"/>
          </a:solidFill>
        </p:spPr>
        <p:txBody>
          <a:bodyPr/>
          <a:lstStyle/>
          <a:p>
            <a:pPr eaLnBrk="1" hangingPunct="1"/>
            <a:r>
              <a:rPr lang="en-US" b="1" dirty="0" smtClean="0">
                <a:solidFill>
                  <a:srgbClr val="FFFF00"/>
                </a:solidFill>
              </a:rPr>
              <a:t>Lipids in Yolk</a:t>
            </a:r>
            <a:r>
              <a:rPr lang="ar-SY" b="1" dirty="0" err="1" smtClean="0">
                <a:solidFill>
                  <a:srgbClr val="FFFF00"/>
                </a:solidFill>
              </a:rPr>
              <a:t>الليبيدات</a:t>
            </a:r>
            <a:r>
              <a:rPr lang="ar-SY" b="1" dirty="0" smtClean="0">
                <a:solidFill>
                  <a:srgbClr val="FFFF00"/>
                </a:solidFill>
              </a:rPr>
              <a:t> في الصفار  </a:t>
            </a:r>
            <a:endParaRPr lang="en-US" b="1" dirty="0" smtClean="0">
              <a:solidFill>
                <a:srgbClr val="FFFF00"/>
              </a:solidFill>
            </a:endParaRPr>
          </a:p>
        </p:txBody>
      </p:sp>
      <p:sp>
        <p:nvSpPr>
          <p:cNvPr id="61443" name="Rectangle 3"/>
          <p:cNvSpPr>
            <a:spLocks noGrp="1" noChangeArrowheads="1"/>
          </p:cNvSpPr>
          <p:nvPr>
            <p:ph type="body" idx="1"/>
          </p:nvPr>
        </p:nvSpPr>
        <p:spPr>
          <a:xfrm>
            <a:off x="519113" y="1857364"/>
            <a:ext cx="8229600" cy="4667261"/>
          </a:xfrm>
        </p:spPr>
        <p:txBody>
          <a:bodyPr/>
          <a:lstStyle/>
          <a:p>
            <a:pPr algn="r" rtl="1" eaLnBrk="1" hangingPunct="1">
              <a:lnSpc>
                <a:spcPct val="90000"/>
              </a:lnSpc>
            </a:pPr>
            <a:r>
              <a:rPr lang="ar-SY" sz="2800" dirty="0" smtClean="0">
                <a:solidFill>
                  <a:srgbClr val="0033CC"/>
                </a:solidFill>
              </a:rPr>
              <a:t>معظم ليبيدات البيضة موجودة في الصفار, حيث لايحتوي الزلال على أكثر من 0.05% من مجمل ليبيدات البيضة.</a:t>
            </a:r>
          </a:p>
          <a:p>
            <a:pPr algn="r" rtl="1" eaLnBrk="1" hangingPunct="1">
              <a:lnSpc>
                <a:spcPct val="90000"/>
              </a:lnSpc>
            </a:pPr>
            <a:r>
              <a:rPr lang="ar-SY" sz="2800" dirty="0" smtClean="0">
                <a:solidFill>
                  <a:srgbClr val="0033CC"/>
                </a:solidFill>
              </a:rPr>
              <a:t>تركيب الليبيدات من الأحماض الدسمة , أحادية غير مشبعة 46.5%, مشبعة 37.5%, متعددة غير مشبعة 16.5%, وأكثر هذه الحموض توافراً هو حمض الأولييك(1,18), حيث يشكل 40% من مجمل الأحماض الدسمة.</a:t>
            </a:r>
            <a:endParaRPr lang="en-US" sz="2800" dirty="0" smtClean="0">
              <a:solidFill>
                <a:srgbClr val="0033CC"/>
              </a:solidFill>
            </a:endParaRPr>
          </a:p>
        </p:txBody>
      </p:sp>
      <p:pic>
        <p:nvPicPr>
          <p:cNvPr id="44036" name="Picture 5" descr="Bl7Fee"/>
          <p:cNvPicPr>
            <a:picLocks noChangeAspect="1" noChangeArrowheads="1" noCrop="1"/>
          </p:cNvPicPr>
          <p:nvPr/>
        </p:nvPicPr>
        <p:blipFill>
          <a:blip r:embed="rId3" cstate="print"/>
          <a:srcRect/>
          <a:stretch>
            <a:fillRect/>
          </a:stretch>
        </p:blipFill>
        <p:spPr bwMode="auto">
          <a:xfrm>
            <a:off x="228600" y="304800"/>
            <a:ext cx="1066800" cy="914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2E7E5B4-42E2-4920-B5D4-52A1731A5ADA}"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slide(fromBottom)">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slide(fromBottom)">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76250"/>
            <a:ext cx="7772400" cy="1143000"/>
          </a:xfrm>
          <a:solidFill>
            <a:schemeClr val="accent2"/>
          </a:solidFill>
        </p:spPr>
        <p:txBody>
          <a:bodyPr/>
          <a:lstStyle/>
          <a:p>
            <a:pPr eaLnBrk="1" hangingPunct="1"/>
            <a:r>
              <a:rPr lang="id-ID" sz="4000" dirty="0" smtClean="0">
                <a:solidFill>
                  <a:schemeClr val="bg1"/>
                </a:solidFill>
              </a:rPr>
              <a:t>Edible egg:</a:t>
            </a:r>
            <a:r>
              <a:rPr lang="ar-SY" sz="4000" dirty="0" smtClean="0">
                <a:solidFill>
                  <a:schemeClr val="bg1"/>
                </a:solidFill>
              </a:rPr>
              <a:t>البيض الممكن أكله    </a:t>
            </a:r>
            <a:endParaRPr lang="en-US" sz="4000" dirty="0" smtClean="0">
              <a:solidFill>
                <a:schemeClr val="bg1"/>
              </a:solidFill>
            </a:endParaRPr>
          </a:p>
        </p:txBody>
      </p:sp>
      <p:sp>
        <p:nvSpPr>
          <p:cNvPr id="19459" name="Rectangle 3"/>
          <p:cNvSpPr>
            <a:spLocks noGrp="1" noChangeArrowheads="1"/>
          </p:cNvSpPr>
          <p:nvPr>
            <p:ph type="body" idx="1"/>
          </p:nvPr>
        </p:nvSpPr>
        <p:spPr>
          <a:xfrm>
            <a:off x="323528" y="2060848"/>
            <a:ext cx="7988424" cy="4618856"/>
          </a:xfrm>
        </p:spPr>
        <p:txBody>
          <a:bodyPr/>
          <a:lstStyle/>
          <a:p>
            <a:pPr eaLnBrk="1" hangingPunct="1"/>
            <a:r>
              <a:rPr lang="id-ID" dirty="0" smtClean="0"/>
              <a:t>Chicken egg</a:t>
            </a:r>
            <a:r>
              <a:rPr lang="ar-SY" dirty="0" smtClean="0"/>
              <a:t>بيض الدجاج </a:t>
            </a:r>
            <a:endParaRPr lang="en-US" dirty="0" smtClean="0"/>
          </a:p>
          <a:p>
            <a:pPr eaLnBrk="1" hangingPunct="1"/>
            <a:r>
              <a:rPr lang="id-ID" dirty="0" smtClean="0"/>
              <a:t>Quail egg</a:t>
            </a:r>
            <a:r>
              <a:rPr lang="ar-SY" dirty="0" smtClean="0"/>
              <a:t>بيض االسمن </a:t>
            </a:r>
            <a:endParaRPr lang="en-US" dirty="0" smtClean="0"/>
          </a:p>
          <a:p>
            <a:pPr eaLnBrk="1" hangingPunct="1"/>
            <a:r>
              <a:rPr lang="id-ID" dirty="0" smtClean="0"/>
              <a:t>Duck egg</a:t>
            </a:r>
            <a:r>
              <a:rPr lang="ar-SY" dirty="0" smtClean="0"/>
              <a:t>بيض البط </a:t>
            </a:r>
            <a:endParaRPr lang="en-US" dirty="0" smtClean="0"/>
          </a:p>
          <a:p>
            <a:pPr eaLnBrk="1" hangingPunct="1"/>
            <a:r>
              <a:rPr lang="id-ID" dirty="0" smtClean="0"/>
              <a:t>Goose egg</a:t>
            </a:r>
            <a:r>
              <a:rPr lang="ar-SY" dirty="0" smtClean="0"/>
              <a:t>بيض الإوز </a:t>
            </a:r>
            <a:endParaRPr lang="en-US" dirty="0" smtClean="0"/>
          </a:p>
          <a:p>
            <a:pPr eaLnBrk="1" hangingPunct="1"/>
            <a:r>
              <a:rPr lang="id-ID" dirty="0" smtClean="0"/>
              <a:t>Ostrich egg</a:t>
            </a:r>
            <a:r>
              <a:rPr lang="ar-SY" dirty="0" smtClean="0"/>
              <a:t> بيض النعام </a:t>
            </a:r>
            <a:endParaRPr lang="id-ID" dirty="0" smtClean="0"/>
          </a:p>
          <a:p>
            <a:pPr eaLnBrk="1" hangingPunct="1"/>
            <a:r>
              <a:rPr lang="id-ID" dirty="0" smtClean="0"/>
              <a:t>Turtle egg</a:t>
            </a:r>
            <a:r>
              <a:rPr lang="ar-SY" dirty="0" smtClean="0"/>
              <a:t>بيض السلاحف </a:t>
            </a:r>
            <a:endParaRPr lang="id-ID" dirty="0" smtClean="0"/>
          </a:p>
          <a:p>
            <a:pPr marL="0" indent="0" eaLnBrk="1" hangingPunct="1">
              <a:buNone/>
            </a:pPr>
            <a:r>
              <a:rPr lang="id-ID" dirty="0" smtClean="0"/>
              <a:t>Fish egg: roe and caviar</a:t>
            </a:r>
            <a:endParaRPr lang="ar-SY" dirty="0" smtClean="0"/>
          </a:p>
          <a:p>
            <a:pPr marL="0" indent="0" eaLnBrk="1" hangingPunct="1">
              <a:buNone/>
            </a:pPr>
            <a:r>
              <a:rPr lang="en-US" dirty="0" smtClean="0"/>
              <a:t>(</a:t>
            </a:r>
            <a:r>
              <a:rPr lang="ar-SY" dirty="0" smtClean="0"/>
              <a:t>بيوض </a:t>
            </a:r>
            <a:r>
              <a:rPr lang="ar-SY" dirty="0"/>
              <a:t>أ</a:t>
            </a:r>
            <a:r>
              <a:rPr lang="ar-SY" dirty="0" smtClean="0"/>
              <a:t>سماك( الكافيار - </a:t>
            </a:r>
            <a:r>
              <a:rPr lang="ar-SY" dirty="0" smtClean="0"/>
              <a:t>البط</a:t>
            </a:r>
            <a:r>
              <a:rPr lang="ar-LB" dirty="0" smtClean="0"/>
              <a:t>ا</a:t>
            </a:r>
            <a:r>
              <a:rPr lang="ar-SY" dirty="0" smtClean="0"/>
              <a:t>رخ</a:t>
            </a:r>
            <a:endParaRPr lang="ar-SY" dirty="0" smtClean="0"/>
          </a:p>
          <a:p>
            <a:pPr marL="0" indent="0" algn="r" eaLnBrk="1" hangingPunct="1">
              <a:buNone/>
            </a:pPr>
            <a:endParaRPr lang="en-US" dirty="0" smtClean="0"/>
          </a:p>
          <a:p>
            <a:pPr eaLnBrk="1" hangingPunct="1"/>
            <a:endParaRPr lang="en-US" dirty="0" smtClean="0"/>
          </a:p>
        </p:txBody>
      </p:sp>
      <p:pic>
        <p:nvPicPr>
          <p:cNvPr id="19460" name="Picture 6"/>
          <p:cNvPicPr>
            <a:picLocks noChangeAspect="1" noChangeArrowheads="1"/>
          </p:cNvPicPr>
          <p:nvPr/>
        </p:nvPicPr>
        <p:blipFill>
          <a:blip r:embed="rId3" cstate="print"/>
          <a:srcRect/>
          <a:stretch>
            <a:fillRect/>
          </a:stretch>
        </p:blipFill>
        <p:spPr bwMode="auto">
          <a:xfrm>
            <a:off x="5572125" y="4403725"/>
            <a:ext cx="3571875" cy="2454275"/>
          </a:xfrm>
          <a:prstGeom prst="rect">
            <a:avLst/>
          </a:prstGeom>
          <a:noFill/>
          <a:ln w="9525">
            <a:noFill/>
            <a:miter lim="800000"/>
            <a:headEnd/>
            <a:tailEnd/>
          </a:ln>
        </p:spPr>
      </p:pic>
      <p:pic>
        <p:nvPicPr>
          <p:cNvPr id="19461" name="Picture 11"/>
          <p:cNvPicPr>
            <a:picLocks noChangeAspect="1" noChangeArrowheads="1"/>
          </p:cNvPicPr>
          <p:nvPr/>
        </p:nvPicPr>
        <p:blipFill>
          <a:blip r:embed="rId4" cstate="print"/>
          <a:srcRect/>
          <a:stretch>
            <a:fillRect/>
          </a:stretch>
        </p:blipFill>
        <p:spPr bwMode="auto">
          <a:xfrm>
            <a:off x="5111750" y="4710136"/>
            <a:ext cx="2438400" cy="2076450"/>
          </a:xfrm>
          <a:prstGeom prst="rect">
            <a:avLst/>
          </a:prstGeom>
          <a:noFill/>
          <a:ln w="9525">
            <a:noFill/>
            <a:miter lim="800000"/>
            <a:headEnd/>
            <a:tailEnd/>
          </a:ln>
        </p:spPr>
      </p:pic>
      <p:pic>
        <p:nvPicPr>
          <p:cNvPr id="19462" name="Picture 9" descr="caviar_jar_s"/>
          <p:cNvPicPr>
            <a:picLocks noChangeAspect="1" noChangeArrowheads="1"/>
          </p:cNvPicPr>
          <p:nvPr/>
        </p:nvPicPr>
        <p:blipFill>
          <a:blip r:embed="rId5" cstate="print"/>
          <a:srcRect/>
          <a:stretch>
            <a:fillRect/>
          </a:stretch>
        </p:blipFill>
        <p:spPr bwMode="auto">
          <a:xfrm>
            <a:off x="7023316" y="2349500"/>
            <a:ext cx="2157198" cy="2651136"/>
          </a:xfrm>
          <a:prstGeom prst="rect">
            <a:avLst/>
          </a:prstGeom>
          <a:noFill/>
          <a:ln w="9525">
            <a:noFill/>
            <a:miter lim="800000"/>
            <a:headEnd/>
            <a:tailEnd/>
          </a:ln>
        </p:spPr>
      </p:pic>
      <p:pic>
        <p:nvPicPr>
          <p:cNvPr id="19463" name="Picture 11" descr="Caviar-3-salmon"/>
          <p:cNvPicPr>
            <a:picLocks noChangeAspect="1" noChangeArrowheads="1"/>
          </p:cNvPicPr>
          <p:nvPr/>
        </p:nvPicPr>
        <p:blipFill>
          <a:blip r:embed="rId6" cstate="print"/>
          <a:srcRect/>
          <a:stretch>
            <a:fillRect/>
          </a:stretch>
        </p:blipFill>
        <p:spPr bwMode="auto">
          <a:xfrm>
            <a:off x="4765696" y="2355542"/>
            <a:ext cx="2735262" cy="2645094"/>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E2E7E5B4-42E2-4920-B5D4-52A1731A5ADA}"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33" name="Group 45"/>
          <p:cNvGraphicFramePr>
            <a:graphicFrameLocks noGrp="1"/>
          </p:cNvGraphicFramePr>
          <p:nvPr>
            <p:ph idx="1"/>
            <p:extLst>
              <p:ext uri="{D42A27DB-BD31-4B8C-83A1-F6EECF244321}">
                <p14:modId xmlns:p14="http://schemas.microsoft.com/office/powerpoint/2010/main" val="783819417"/>
              </p:ext>
            </p:extLst>
          </p:nvPr>
        </p:nvGraphicFramePr>
        <p:xfrm>
          <a:off x="485804" y="333375"/>
          <a:ext cx="8229600" cy="6575429"/>
        </p:xfrm>
        <a:graphic>
          <a:graphicData uri="http://schemas.openxmlformats.org/drawingml/2006/table">
            <a:tbl>
              <a:tblPr/>
              <a:tblGrid>
                <a:gridCol w="4865688"/>
                <a:gridCol w="3363912"/>
              </a:tblGrid>
              <a:tr h="692150">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rgbClr val="0033CC"/>
                          </a:solidFill>
                          <a:effectLst/>
                          <a:latin typeface="Arial" charset="0"/>
                          <a:cs typeface="Arial" charset="0"/>
                        </a:rPr>
                        <a:t>Fatty acid content in 100 g of fresh yolk</a:t>
                      </a:r>
                      <a:endParaRPr kumimoji="0" lang="ar-SY" sz="2400" b="1" i="0" u="none" strike="noStrike" cap="none" normalizeH="0" baseline="0" dirty="0" smtClean="0">
                        <a:ln>
                          <a:noFill/>
                        </a:ln>
                        <a:solidFill>
                          <a:srgbClr val="0033CC"/>
                        </a:solidFill>
                        <a:effectLst/>
                        <a:latin typeface="Arial" charset="0"/>
                        <a:cs typeface="Arial"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33CC"/>
                          </a:solidFill>
                          <a:effectLst/>
                          <a:latin typeface="Arial" charset="0"/>
                          <a:cs typeface="Arial" charset="0"/>
                        </a:rPr>
                        <a:t>الأحماض الدهنية الموجودة في /100غ/ صفار طازج</a:t>
                      </a:r>
                      <a:endParaRPr kumimoji="0" lang="en-US" sz="2400" b="1" i="0" u="none" strike="noStrike" cap="none" normalizeH="0" baseline="0" dirty="0" smtClean="0">
                        <a:ln>
                          <a:noFill/>
                        </a:ln>
                        <a:solidFill>
                          <a:srgbClr val="0033CC"/>
                        </a:solidFill>
                        <a:effectLst/>
                        <a:latin typeface="Arial" charset="0"/>
                        <a:cs typeface="Arial" charset="0"/>
                      </a:endParaRP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33CC"/>
                        </a:solidFill>
                        <a:effectLst/>
                        <a:latin typeface="Arial"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476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0033CC"/>
                          </a:solidFill>
                          <a:effectLst/>
                          <a:latin typeface="Arial" charset="0"/>
                        </a:rPr>
                        <a:t>Fatty Acid</a:t>
                      </a:r>
                      <a:endParaRPr kumimoji="0" lang="en-US" sz="1600" b="0" i="0" u="none" strike="noStrike" cap="none" normalizeH="0" baseline="0" dirty="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CC"/>
                          </a:solidFill>
                          <a:effectLst/>
                          <a:latin typeface="Arial" charset="0"/>
                          <a:cs typeface="Arial" charset="0"/>
                        </a:rPr>
                        <a:t>Gram</a:t>
                      </a:r>
                      <a:endParaRPr kumimoji="0" lang="en-US" sz="1600" b="0" i="0" u="none" strike="noStrike" cap="none" normalizeH="0" baseline="0" dirty="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60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CC"/>
                          </a:solidFill>
                          <a:effectLst/>
                          <a:latin typeface="Arial" charset="0"/>
                          <a:cs typeface="Arial" charset="0"/>
                        </a:rPr>
                        <a:t>Saturated</a:t>
                      </a:r>
                      <a:endParaRPr kumimoji="0" lang="en-US" sz="1600" b="0" i="0" u="none" strike="noStrike" cap="none" normalizeH="0" baseline="0" dirty="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1.59</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476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Miristat (14:0)</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0.02</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60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Palmitat (16:0)</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1.14</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020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Stearat (18:0)</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0.40</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60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cs typeface="Arial" charset="0"/>
                        </a:rPr>
                        <a:t>Monounsaturated</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1.95</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76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Palmitoleat (16:1)</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0.15</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76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Oleat (18:1)</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1.78</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60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Eicosenoat (20:1)</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0.01</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76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33CC"/>
                          </a:solidFill>
                          <a:effectLst/>
                          <a:latin typeface="Arial" charset="0"/>
                          <a:cs typeface="Arial" charset="0"/>
                        </a:rPr>
                        <a:t>Polyunsaturated</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0.70</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60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Linoleat (18:2)</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0.59</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76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Linolenat (18:3)</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0.02</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60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Arakidonat (20:4)</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0.07</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76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Dokosaheksanoat (22:6)</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0.02</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60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0033CC"/>
                          </a:solidFill>
                          <a:effectLst/>
                          <a:latin typeface="Arial" charset="0"/>
                          <a:cs typeface="Arial" charset="0"/>
                        </a:rPr>
                        <a:t>Ch</a:t>
                      </a:r>
                      <a:r>
                        <a:rPr kumimoji="0" lang="en-US" sz="1600" b="1" i="0" u="none" strike="noStrike" cap="none" normalizeH="0" baseline="0" dirty="0" smtClean="0">
                          <a:ln>
                            <a:noFill/>
                          </a:ln>
                          <a:solidFill>
                            <a:srgbClr val="0033CC"/>
                          </a:solidFill>
                          <a:effectLst/>
                          <a:latin typeface="Arial" charset="0"/>
                          <a:cs typeface="Arial" charset="0"/>
                        </a:rPr>
                        <a:t>olesterol </a:t>
                      </a:r>
                      <a:endParaRPr kumimoji="0" lang="en-US" sz="1600" b="0" i="0" u="none" strike="noStrike" cap="none" normalizeH="0" baseline="0" dirty="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33CC"/>
                          </a:solidFill>
                          <a:effectLst/>
                          <a:latin typeface="Arial" charset="0"/>
                          <a:cs typeface="Arial" charset="0"/>
                        </a:rPr>
                        <a:t>0.21</a:t>
                      </a:r>
                      <a:endParaRPr kumimoji="0" lang="en-US" sz="1600" b="0" i="0" u="none" strike="noStrike" cap="none" normalizeH="0" baseline="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476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CC"/>
                          </a:solidFill>
                          <a:effectLst/>
                          <a:latin typeface="Arial" charset="0"/>
                          <a:cs typeface="Arial" charset="0"/>
                        </a:rPr>
                        <a:t>TOTAL</a:t>
                      </a:r>
                      <a:endParaRPr kumimoji="0" lang="en-US" sz="1600" b="0" i="0" u="none" strike="noStrike" cap="none" normalizeH="0" baseline="0" dirty="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33CC"/>
                          </a:solidFill>
                          <a:effectLst/>
                          <a:latin typeface="Arial" charset="0"/>
                          <a:cs typeface="Arial" charset="0"/>
                        </a:rPr>
                        <a:t>4.43</a:t>
                      </a:r>
                      <a:endParaRPr kumimoji="0" lang="en-US" sz="1600" b="0" i="0" u="none" strike="noStrike" cap="none" normalizeH="0" baseline="0" dirty="0" smtClean="0">
                        <a:ln>
                          <a:noFill/>
                        </a:ln>
                        <a:solidFill>
                          <a:srgbClr val="0033CC"/>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75DE11FD-2FA9-4C75-AFA4-30E3C65F0DC4}"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5123656"/>
          </a:xfrm>
        </p:spPr>
        <p:txBody>
          <a:bodyPr/>
          <a:lstStyle/>
          <a:p>
            <a:pPr algn="r"/>
            <a:r>
              <a:rPr lang="en-US" b="1" dirty="0" smtClean="0"/>
              <a:t/>
            </a:r>
            <a:br>
              <a:rPr lang="en-US" b="1" dirty="0" smtClean="0"/>
            </a:br>
            <a:r>
              <a:rPr lang="ar-SY" b="1" dirty="0" smtClean="0"/>
              <a:t>العوامل المؤثرة في وزن البيض</a:t>
            </a:r>
            <a:br>
              <a:rPr lang="ar-SY" b="1" dirty="0" smtClean="0"/>
            </a:br>
            <a:r>
              <a:rPr lang="ar-SY" sz="2800" b="1" dirty="0" smtClean="0"/>
              <a:t>- العوامل الوراثية وطرق الرعاية</a:t>
            </a:r>
            <a:br>
              <a:rPr lang="ar-SY" sz="2800" b="1" dirty="0" smtClean="0"/>
            </a:br>
            <a:r>
              <a:rPr lang="ar-SY" sz="2800" b="1" dirty="0" smtClean="0"/>
              <a:t>-العناية بقطيع البيض</a:t>
            </a:r>
            <a:br>
              <a:rPr lang="ar-SY" sz="2800" b="1" dirty="0" smtClean="0"/>
            </a:br>
            <a:r>
              <a:rPr lang="ar-SY" sz="2800" b="1" dirty="0" smtClean="0"/>
              <a:t>- عمر النضج الجنسي</a:t>
            </a:r>
            <a:br>
              <a:rPr lang="ar-SY" sz="2800" b="1" dirty="0" smtClean="0"/>
            </a:br>
            <a:r>
              <a:rPr lang="ar-SY" sz="2800" b="1" dirty="0" smtClean="0"/>
              <a:t>-وزن الجسم عند النضج الجنسي</a:t>
            </a:r>
            <a:br>
              <a:rPr lang="ar-SY" sz="2800" b="1" dirty="0" smtClean="0"/>
            </a:br>
            <a:r>
              <a:rPr lang="ar-SY" sz="2800" b="1" dirty="0" smtClean="0"/>
              <a:t>- عدد البيض</a:t>
            </a:r>
            <a:br>
              <a:rPr lang="ar-SY" sz="2800" b="1" dirty="0" smtClean="0"/>
            </a:br>
            <a:r>
              <a:rPr lang="ar-SY" sz="2800" b="1" dirty="0" smtClean="0"/>
              <a:t>- وزن البضة في سلسلة وضع البيض</a:t>
            </a:r>
            <a:br>
              <a:rPr lang="ar-SY" sz="2800" b="1" dirty="0" smtClean="0"/>
            </a:br>
            <a:r>
              <a:rPr lang="ar-SY" sz="2800" b="1" dirty="0" smtClean="0"/>
              <a:t>- وجود الصفار</a:t>
            </a:r>
            <a:r>
              <a:rPr lang="ar-SY" dirty="0" smtClean="0"/>
              <a:t/>
            </a:r>
            <a:br>
              <a:rPr lang="ar-SY" dirty="0" smtClean="0"/>
            </a:br>
            <a:endParaRPr lang="ar-SY" dirty="0"/>
          </a:p>
        </p:txBody>
      </p:sp>
      <p:sp>
        <p:nvSpPr>
          <p:cNvPr id="3" name="عنصر نائب لرقم الشريحة 2"/>
          <p:cNvSpPr>
            <a:spLocks noGrp="1"/>
          </p:cNvSpPr>
          <p:nvPr>
            <p:ph type="sldNum" sz="quarter" idx="12"/>
          </p:nvPr>
        </p:nvSpPr>
        <p:spPr/>
        <p:txBody>
          <a:bodyPr/>
          <a:lstStyle/>
          <a:p>
            <a:pPr>
              <a:defRPr/>
            </a:pPr>
            <a:fld id="{07A2D4A8-ECAA-4DEA-95A2-A7777EB9990C}" type="slidenum">
              <a:rPr lang="en-US" smtClean="0"/>
              <a:pPr>
                <a:defRPr/>
              </a:pPr>
              <a:t>31</a:t>
            </a:fld>
            <a:endParaRPr lang="en-US"/>
          </a:p>
        </p:txBody>
      </p:sp>
    </p:spTree>
    <p:extLst>
      <p:ext uri="{BB962C8B-B14F-4D97-AF65-F5344CB8AC3E}">
        <p14:creationId xmlns:p14="http://schemas.microsoft.com/office/powerpoint/2010/main" val="621789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087563" y="331788"/>
            <a:ext cx="6069012" cy="866775"/>
          </a:xfrm>
        </p:spPr>
        <p:txBody>
          <a:bodyPr/>
          <a:lstStyle/>
          <a:p>
            <a:pPr eaLnBrk="1" hangingPunct="1"/>
            <a:r>
              <a:rPr lang="en-US" dirty="0" smtClean="0"/>
              <a:t>           </a:t>
            </a:r>
            <a:r>
              <a:rPr lang="id-ID" dirty="0" smtClean="0">
                <a:latin typeface="Britannic Bold" pitchFamily="34" charset="0"/>
              </a:rPr>
              <a:t>Sizing</a:t>
            </a:r>
            <a:r>
              <a:rPr lang="ar-SY" dirty="0" smtClean="0">
                <a:latin typeface="Britannic Bold" pitchFamily="34" charset="0"/>
              </a:rPr>
              <a:t> فرز البيض </a:t>
            </a:r>
            <a:endParaRPr lang="en-US" dirty="0" smtClean="0">
              <a:latin typeface="Britannic Bold" pitchFamily="34" charset="0"/>
            </a:endParaRPr>
          </a:p>
        </p:txBody>
      </p:sp>
      <p:pic>
        <p:nvPicPr>
          <p:cNvPr id="68612" name="Picture 5" descr="G:\tugas kuliah\kbp\Egg Quality\telur\1eggprocessjumbos.jpg"/>
          <p:cNvPicPr>
            <a:picLocks noChangeAspect="1" noChangeArrowheads="1"/>
          </p:cNvPicPr>
          <p:nvPr/>
        </p:nvPicPr>
        <p:blipFill>
          <a:blip r:embed="rId3" cstate="print"/>
          <a:srcRect/>
          <a:stretch>
            <a:fillRect/>
          </a:stretch>
        </p:blipFill>
        <p:spPr bwMode="auto">
          <a:xfrm>
            <a:off x="214313" y="227013"/>
            <a:ext cx="2357437" cy="16287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2E7E5B4-42E2-4920-B5D4-52A1731A5ADA}" type="slidenum">
              <a:rPr lang="en-US" smtClean="0"/>
              <a:pPr>
                <a:defRPr/>
              </a:pPr>
              <a:t>32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536583630"/>
              </p:ext>
            </p:extLst>
          </p:nvPr>
        </p:nvGraphicFramePr>
        <p:xfrm>
          <a:off x="2627784" y="2204866"/>
          <a:ext cx="6120680" cy="3312366"/>
        </p:xfrm>
        <a:graphic>
          <a:graphicData uri="http://schemas.openxmlformats.org/drawingml/2006/table">
            <a:tbl>
              <a:tblPr/>
              <a:tblGrid>
                <a:gridCol w="2614040"/>
                <a:gridCol w="3506640"/>
              </a:tblGrid>
              <a:tr h="552061">
                <a:tc>
                  <a:txBody>
                    <a:bodyPr/>
                    <a:lstStyle/>
                    <a:p>
                      <a:pPr>
                        <a:lnSpc>
                          <a:spcPct val="115000"/>
                        </a:lnSpc>
                        <a:spcAft>
                          <a:spcPts val="0"/>
                        </a:spcAft>
                      </a:pPr>
                      <a:r>
                        <a:rPr lang="id-ID" sz="2800" dirty="0">
                          <a:latin typeface="Tahoma" pitchFamily="34" charset="0"/>
                          <a:ea typeface="Tahoma" pitchFamily="34" charset="0"/>
                          <a:cs typeface="Tahoma" pitchFamily="34" charset="0"/>
                        </a:rPr>
                        <a:t>Peewee: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2238" indent="0">
                        <a:lnSpc>
                          <a:spcPct val="115000"/>
                        </a:lnSpc>
                        <a:spcAft>
                          <a:spcPts val="0"/>
                        </a:spcAft>
                      </a:pPr>
                      <a:r>
                        <a:rPr lang="id-ID" sz="2800" dirty="0">
                          <a:latin typeface="Tahoma" pitchFamily="34" charset="0"/>
                          <a:ea typeface="Tahoma" pitchFamily="34" charset="0"/>
                          <a:cs typeface="Tahoma" pitchFamily="34" charset="0"/>
                        </a:rPr>
                        <a:t>less than 42 g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061">
                <a:tc>
                  <a:txBody>
                    <a:bodyPr/>
                    <a:lstStyle/>
                    <a:p>
                      <a:pPr>
                        <a:lnSpc>
                          <a:spcPct val="115000"/>
                        </a:lnSpc>
                        <a:spcAft>
                          <a:spcPts val="0"/>
                        </a:spcAft>
                      </a:pPr>
                      <a:r>
                        <a:rPr lang="ar-SY" sz="2800" dirty="0" smtClean="0">
                          <a:latin typeface="Tahoma" pitchFamily="34" charset="0"/>
                          <a:ea typeface="Tahoma" pitchFamily="34" charset="0"/>
                          <a:cs typeface="Tahoma" pitchFamily="34" charset="0"/>
                        </a:rPr>
                        <a:t>صغير</a:t>
                      </a:r>
                      <a:endParaRPr lang="id-ID" sz="2800" dirty="0">
                        <a:latin typeface="Tahoma" pitchFamily="34" charset="0"/>
                        <a:ea typeface="Tahoma" pitchFamily="34" charset="0"/>
                        <a:cs typeface="Tahom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8275" indent="0">
                        <a:lnSpc>
                          <a:spcPct val="115000"/>
                        </a:lnSpc>
                        <a:spcAft>
                          <a:spcPts val="0"/>
                        </a:spcAft>
                      </a:pPr>
                      <a:r>
                        <a:rPr lang="id-ID" sz="2800" dirty="0">
                          <a:latin typeface="Tahoma" pitchFamily="34" charset="0"/>
                          <a:ea typeface="Tahoma" pitchFamily="34" charset="0"/>
                          <a:cs typeface="Tahoma" pitchFamily="34" charset="0"/>
                        </a:rPr>
                        <a:t>at least 42 g</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061">
                <a:tc>
                  <a:txBody>
                    <a:bodyPr/>
                    <a:lstStyle/>
                    <a:p>
                      <a:pPr>
                        <a:lnSpc>
                          <a:spcPct val="115000"/>
                        </a:lnSpc>
                        <a:spcAft>
                          <a:spcPts val="0"/>
                        </a:spcAft>
                      </a:pPr>
                      <a:r>
                        <a:rPr lang="ar-SY" sz="2800" dirty="0" smtClean="0">
                          <a:latin typeface="Tahoma" pitchFamily="34" charset="0"/>
                          <a:ea typeface="Tahoma" pitchFamily="34" charset="0"/>
                          <a:cs typeface="Tahoma" pitchFamily="34" charset="0"/>
                        </a:rPr>
                        <a:t>وسط</a:t>
                      </a:r>
                      <a:endParaRPr lang="id-ID" sz="2800" dirty="0">
                        <a:latin typeface="Tahoma" pitchFamily="34" charset="0"/>
                        <a:ea typeface="Tahoma" pitchFamily="34" charset="0"/>
                        <a:cs typeface="Tahom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2238" indent="0">
                        <a:lnSpc>
                          <a:spcPct val="115000"/>
                        </a:lnSpc>
                        <a:spcAft>
                          <a:spcPts val="0"/>
                        </a:spcAft>
                        <a:tabLst/>
                      </a:pPr>
                      <a:r>
                        <a:rPr lang="id-ID" sz="2800" dirty="0">
                          <a:latin typeface="Tahoma" pitchFamily="34" charset="0"/>
                          <a:ea typeface="Tahoma" pitchFamily="34" charset="0"/>
                          <a:cs typeface="Tahoma" pitchFamily="34" charset="0"/>
                        </a:rPr>
                        <a:t>at least 49 g</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061">
                <a:tc>
                  <a:txBody>
                    <a:bodyPr/>
                    <a:lstStyle/>
                    <a:p>
                      <a:pPr>
                        <a:lnSpc>
                          <a:spcPct val="115000"/>
                        </a:lnSpc>
                        <a:spcAft>
                          <a:spcPts val="0"/>
                        </a:spcAft>
                      </a:pPr>
                      <a:r>
                        <a:rPr lang="ar-SY" sz="2800" dirty="0" smtClean="0">
                          <a:latin typeface="Tahoma" pitchFamily="34" charset="0"/>
                          <a:ea typeface="Tahoma" pitchFamily="34" charset="0"/>
                          <a:cs typeface="Tahoma" pitchFamily="34" charset="0"/>
                        </a:rPr>
                        <a:t>كبير</a:t>
                      </a:r>
                      <a:endParaRPr lang="id-ID" sz="2800" dirty="0">
                        <a:latin typeface="Tahoma" pitchFamily="34" charset="0"/>
                        <a:ea typeface="Tahoma" pitchFamily="34" charset="0"/>
                        <a:cs typeface="Tahom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8275" indent="0">
                        <a:lnSpc>
                          <a:spcPct val="115000"/>
                        </a:lnSpc>
                        <a:spcAft>
                          <a:spcPts val="0"/>
                        </a:spcAft>
                      </a:pPr>
                      <a:r>
                        <a:rPr lang="id-ID" sz="2800" dirty="0">
                          <a:latin typeface="Tahoma" pitchFamily="34" charset="0"/>
                          <a:ea typeface="Tahoma" pitchFamily="34" charset="0"/>
                          <a:cs typeface="Tahoma" pitchFamily="34" charset="0"/>
                        </a:rPr>
                        <a:t>at least 56 g</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061">
                <a:tc>
                  <a:txBody>
                    <a:bodyPr/>
                    <a:lstStyle/>
                    <a:p>
                      <a:pPr>
                        <a:lnSpc>
                          <a:spcPct val="115000"/>
                        </a:lnSpc>
                        <a:spcAft>
                          <a:spcPts val="0"/>
                        </a:spcAft>
                      </a:pPr>
                      <a:r>
                        <a:rPr lang="ar-SY" sz="2800" dirty="0" smtClean="0">
                          <a:latin typeface="Tahoma" pitchFamily="34" charset="0"/>
                          <a:ea typeface="Tahoma" pitchFamily="34" charset="0"/>
                          <a:cs typeface="Tahoma" pitchFamily="34" charset="0"/>
                        </a:rPr>
                        <a:t>كبير جدا</a:t>
                      </a:r>
                      <a:endParaRPr lang="id-ID" sz="2800" dirty="0">
                        <a:latin typeface="Tahoma" pitchFamily="34" charset="0"/>
                        <a:ea typeface="Tahoma" pitchFamily="34" charset="0"/>
                        <a:cs typeface="Tahom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2238" indent="0">
                        <a:lnSpc>
                          <a:spcPct val="115000"/>
                        </a:lnSpc>
                        <a:spcAft>
                          <a:spcPts val="0"/>
                        </a:spcAft>
                      </a:pPr>
                      <a:r>
                        <a:rPr lang="id-ID" sz="2800" dirty="0">
                          <a:latin typeface="Tahoma" pitchFamily="34" charset="0"/>
                          <a:ea typeface="Tahoma" pitchFamily="34" charset="0"/>
                          <a:cs typeface="Tahoma" pitchFamily="34" charset="0"/>
                        </a:rPr>
                        <a:t>at least 64 g</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061">
                <a:tc>
                  <a:txBody>
                    <a:bodyPr/>
                    <a:lstStyle/>
                    <a:p>
                      <a:pPr>
                        <a:lnSpc>
                          <a:spcPct val="115000"/>
                        </a:lnSpc>
                        <a:spcAft>
                          <a:spcPts val="0"/>
                        </a:spcAft>
                      </a:pPr>
                      <a:r>
                        <a:rPr lang="ar-SY" sz="2800" dirty="0" smtClean="0">
                          <a:latin typeface="Tahoma" pitchFamily="34" charset="0"/>
                          <a:ea typeface="Tahoma" pitchFamily="34" charset="0"/>
                          <a:cs typeface="Tahoma" pitchFamily="34" charset="0"/>
                        </a:rPr>
                        <a:t>جامبو</a:t>
                      </a:r>
                      <a:endParaRPr lang="id-ID" sz="2800" dirty="0">
                        <a:latin typeface="Tahoma" pitchFamily="34" charset="0"/>
                        <a:ea typeface="Tahoma" pitchFamily="34" charset="0"/>
                        <a:cs typeface="Tahoma"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2238" indent="0">
                        <a:lnSpc>
                          <a:spcPct val="115000"/>
                        </a:lnSpc>
                        <a:spcAft>
                          <a:spcPts val="0"/>
                        </a:spcAft>
                      </a:pPr>
                      <a:r>
                        <a:rPr lang="id-ID" sz="2800" dirty="0">
                          <a:latin typeface="Tahoma" pitchFamily="34" charset="0"/>
                          <a:ea typeface="Tahoma" pitchFamily="34" charset="0"/>
                          <a:cs typeface="Tahoma" pitchFamily="34" charset="0"/>
                        </a:rPr>
                        <a:t>at least 70 g </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8474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BC63AD-DE7B-4780-BAC6-E41B44E10E2F}" type="slidenum">
              <a:rPr lang="en-US" smtClean="0"/>
              <a:pPr>
                <a:defRPr/>
              </a:pPr>
              <a:t>33</a:t>
            </a:fld>
            <a:endParaRPr lang="en-US"/>
          </a:p>
        </p:txBody>
      </p:sp>
      <p:pic>
        <p:nvPicPr>
          <p:cNvPr id="3" name="Picture 3"/>
          <p:cNvPicPr>
            <a:picLocks noChangeAspect="1" noChangeArrowheads="1"/>
          </p:cNvPicPr>
          <p:nvPr/>
        </p:nvPicPr>
        <p:blipFill>
          <a:blip r:embed="rId3" cstate="print">
            <a:lum bright="-30000" contrast="60000"/>
          </a:blip>
          <a:srcRect/>
          <a:stretch>
            <a:fillRect/>
          </a:stretch>
        </p:blipFill>
        <p:spPr>
          <a:xfrm>
            <a:off x="0" y="685800"/>
            <a:ext cx="9144000" cy="3505200"/>
          </a:xfrm>
          <a:prstGeom prst="rect">
            <a:avLst/>
          </a:prstGeom>
          <a:noFill/>
        </p:spPr>
      </p:pic>
      <p:sp>
        <p:nvSpPr>
          <p:cNvPr id="4" name="Rectangle 4"/>
          <p:cNvSpPr txBox="1">
            <a:spLocks noChangeArrowheads="1"/>
          </p:cNvSpPr>
          <p:nvPr/>
        </p:nvSpPr>
        <p:spPr>
          <a:xfrm>
            <a:off x="685800" y="4953000"/>
            <a:ext cx="7772400" cy="1143000"/>
          </a:xfrm>
          <a:prstGeom prst="rect">
            <a:avLst/>
          </a:prstGeom>
        </p:spPr>
        <p:txBody>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Sizing is not related to grading in any way.</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Eggs are sold in cartons by various sizes determined by a minimum weight for a dozen eggs in their shell.</a:t>
            </a: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11557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4259560"/>
          </a:xfrm>
        </p:spPr>
        <p:txBody>
          <a:bodyPr/>
          <a:lstStyle/>
          <a:p>
            <a:pPr algn="r"/>
            <a:r>
              <a:rPr lang="ar-SY" b="1" dirty="0" smtClean="0"/>
              <a:t>العوامل المؤثرة في مكونات البيضة</a:t>
            </a:r>
            <a:br>
              <a:rPr lang="ar-SY" b="1" dirty="0" smtClean="0"/>
            </a:br>
            <a:r>
              <a:rPr lang="ar-SY" sz="2800" b="1" dirty="0" smtClean="0"/>
              <a:t>- وزن البيضة</a:t>
            </a:r>
            <a:br>
              <a:rPr lang="ar-SY" sz="2800" b="1" dirty="0" smtClean="0"/>
            </a:br>
            <a:r>
              <a:rPr lang="ar-SY" sz="2800" b="1" dirty="0" smtClean="0"/>
              <a:t>- عمر الطيور</a:t>
            </a:r>
            <a:br>
              <a:rPr lang="ar-SY" sz="2800" b="1" dirty="0" smtClean="0"/>
            </a:br>
            <a:r>
              <a:rPr lang="ar-SY" sz="2800" b="1" dirty="0" smtClean="0"/>
              <a:t>- فصل السنة</a:t>
            </a:r>
            <a:br>
              <a:rPr lang="ar-SY" sz="2800" b="1" dirty="0" smtClean="0"/>
            </a:br>
            <a:r>
              <a:rPr lang="ar-SY" sz="2800" b="1" dirty="0" smtClean="0"/>
              <a:t>-عليقة الطيور</a:t>
            </a:r>
            <a:endParaRPr lang="ar-SY" b="1" dirty="0"/>
          </a:p>
        </p:txBody>
      </p:sp>
      <p:sp>
        <p:nvSpPr>
          <p:cNvPr id="3" name="عنصر نائب لرقم الشريحة 2"/>
          <p:cNvSpPr>
            <a:spLocks noGrp="1"/>
          </p:cNvSpPr>
          <p:nvPr>
            <p:ph type="sldNum" sz="quarter" idx="12"/>
          </p:nvPr>
        </p:nvSpPr>
        <p:spPr/>
        <p:txBody>
          <a:bodyPr/>
          <a:lstStyle/>
          <a:p>
            <a:pPr>
              <a:defRPr/>
            </a:pPr>
            <a:fld id="{07A2D4A8-ECAA-4DEA-95A2-A7777EB9990C}" type="slidenum">
              <a:rPr lang="en-US" smtClean="0"/>
              <a:pPr>
                <a:defRPr/>
              </a:pPr>
              <a:t>34</a:t>
            </a:fld>
            <a:endParaRPr lang="en-US"/>
          </a:p>
        </p:txBody>
      </p:sp>
    </p:spTree>
    <p:extLst>
      <p:ext uri="{BB962C8B-B14F-4D97-AF65-F5344CB8AC3E}">
        <p14:creationId xmlns:p14="http://schemas.microsoft.com/office/powerpoint/2010/main" val="716548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0409_015"/>
          <p:cNvPicPr>
            <a:picLocks noChangeAspect="1" noChangeArrowheads="1"/>
          </p:cNvPicPr>
          <p:nvPr/>
        </p:nvPicPr>
        <p:blipFill>
          <a:blip r:embed="rId3" cstate="print"/>
          <a:srcRect/>
          <a:stretch>
            <a:fillRect/>
          </a:stretch>
        </p:blipFill>
        <p:spPr bwMode="auto">
          <a:xfrm>
            <a:off x="1676400" y="228600"/>
            <a:ext cx="6097588" cy="4572000"/>
          </a:xfrm>
          <a:prstGeom prst="rect">
            <a:avLst/>
          </a:prstGeom>
          <a:noFill/>
          <a:ln w="9525">
            <a:solidFill>
              <a:schemeClr val="tx1"/>
            </a:solidFill>
            <a:miter lim="800000"/>
            <a:headEnd/>
            <a:tailEnd/>
          </a:ln>
        </p:spPr>
      </p:pic>
      <p:sp>
        <p:nvSpPr>
          <p:cNvPr id="92163" name="Text Box 3"/>
          <p:cNvSpPr txBox="1">
            <a:spLocks noChangeArrowheads="1"/>
          </p:cNvSpPr>
          <p:nvPr/>
        </p:nvSpPr>
        <p:spPr bwMode="auto">
          <a:xfrm>
            <a:off x="381000" y="5029200"/>
            <a:ext cx="8378825" cy="457200"/>
          </a:xfrm>
          <a:prstGeom prst="rect">
            <a:avLst/>
          </a:prstGeom>
          <a:noFill/>
          <a:ln w="9525">
            <a:noFill/>
            <a:miter lim="800000"/>
            <a:headEnd/>
            <a:tailEnd/>
          </a:ln>
        </p:spPr>
        <p:txBody>
          <a:bodyPr>
            <a:spAutoFit/>
          </a:bodyPr>
          <a:lstStyle/>
          <a:p>
            <a:pPr eaLnBrk="0" hangingPunct="0"/>
            <a:r>
              <a:rPr lang="en-US"/>
              <a:t>These eggs are traveling to the egg processing/breaker facility.  </a:t>
            </a:r>
          </a:p>
        </p:txBody>
      </p:sp>
      <p:sp>
        <p:nvSpPr>
          <p:cNvPr id="4" name="Slide Number Placeholder 3"/>
          <p:cNvSpPr>
            <a:spLocks noGrp="1"/>
          </p:cNvSpPr>
          <p:nvPr>
            <p:ph type="sldNum" sz="quarter" idx="12"/>
          </p:nvPr>
        </p:nvSpPr>
        <p:spPr/>
        <p:txBody>
          <a:bodyPr/>
          <a:lstStyle/>
          <a:p>
            <a:pPr>
              <a:defRPr/>
            </a:pPr>
            <a:fld id="{6F8C635E-F30D-4009-AA8E-C81963027D87}" type="slidenum">
              <a:rPr lang="en-US" smtClean="0"/>
              <a:pPr>
                <a:defRPr/>
              </a:pPr>
              <a:t>35</a:t>
            </a:fld>
            <a:endParaRPr lang="en-US"/>
          </a:p>
        </p:txBody>
      </p:sp>
      <p:sp>
        <p:nvSpPr>
          <p:cNvPr id="5" name="Text Box 3"/>
          <p:cNvSpPr txBox="1">
            <a:spLocks noChangeArrowheads="1"/>
          </p:cNvSpPr>
          <p:nvPr/>
        </p:nvSpPr>
        <p:spPr bwMode="auto">
          <a:xfrm>
            <a:off x="428596" y="6243600"/>
            <a:ext cx="8501090" cy="400110"/>
          </a:xfrm>
          <a:prstGeom prst="rect">
            <a:avLst/>
          </a:prstGeom>
          <a:noFill/>
          <a:ln w="9525">
            <a:noFill/>
            <a:miter lim="800000"/>
            <a:headEnd/>
            <a:tailEnd/>
          </a:ln>
        </p:spPr>
        <p:txBody>
          <a:bodyPr wrap="square">
            <a:spAutoFit/>
          </a:bodyPr>
          <a:lstStyle/>
          <a:p>
            <a:pPr algn="ctr" eaLnBrk="0" hangingPunct="0">
              <a:spcBef>
                <a:spcPct val="50000"/>
              </a:spcBef>
            </a:pPr>
            <a:r>
              <a:rPr lang="id-ID" sz="2000" i="1" dirty="0" smtClean="0"/>
              <a:t>Courtesy of </a:t>
            </a:r>
            <a:r>
              <a:rPr lang="en-US" sz="2000" i="1" dirty="0" smtClean="0"/>
              <a:t>Ryan </a:t>
            </a:r>
            <a:r>
              <a:rPr lang="en-US" sz="2000" i="1" dirty="0"/>
              <a:t>A. </a:t>
            </a:r>
            <a:r>
              <a:rPr lang="en-US" sz="2000" i="1" dirty="0" err="1" smtClean="0"/>
              <a:t>Meunier</a:t>
            </a:r>
            <a:r>
              <a:rPr lang="en-US" sz="2000" i="1" dirty="0" smtClean="0"/>
              <a:t> </a:t>
            </a:r>
            <a:r>
              <a:rPr lang="en-US" sz="2000" i="1" dirty="0"/>
              <a:t>&amp; Dr. Mickey A. </a:t>
            </a:r>
            <a:r>
              <a:rPr lang="en-US" sz="2000" i="1" dirty="0" err="1" smtClean="0"/>
              <a:t>Latour</a:t>
            </a:r>
            <a:r>
              <a:rPr lang="id-ID" sz="2000" i="1" dirty="0" smtClean="0"/>
              <a:t>; </a:t>
            </a:r>
            <a:r>
              <a:rPr lang="en-US" sz="2000" i="1" dirty="0" smtClean="0"/>
              <a:t>Purdue University</a:t>
            </a:r>
            <a:endParaRPr lang="en-US" sz="20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0409_016"/>
          <p:cNvPicPr>
            <a:picLocks noChangeAspect="1" noChangeArrowheads="1"/>
          </p:cNvPicPr>
          <p:nvPr/>
        </p:nvPicPr>
        <p:blipFill>
          <a:blip r:embed="rId3" cstate="print"/>
          <a:srcRect/>
          <a:stretch>
            <a:fillRect/>
          </a:stretch>
        </p:blipFill>
        <p:spPr bwMode="auto">
          <a:xfrm>
            <a:off x="1524000" y="152400"/>
            <a:ext cx="6105525" cy="4576763"/>
          </a:xfrm>
          <a:prstGeom prst="rect">
            <a:avLst/>
          </a:prstGeom>
          <a:noFill/>
          <a:ln w="9525">
            <a:solidFill>
              <a:schemeClr val="tx1"/>
            </a:solidFill>
            <a:miter lim="800000"/>
            <a:headEnd/>
            <a:tailEnd/>
          </a:ln>
        </p:spPr>
      </p:pic>
      <p:sp>
        <p:nvSpPr>
          <p:cNvPr id="93187" name="Text Box 3"/>
          <p:cNvSpPr txBox="1">
            <a:spLocks noChangeArrowheads="1"/>
          </p:cNvSpPr>
          <p:nvPr/>
        </p:nvSpPr>
        <p:spPr bwMode="auto">
          <a:xfrm>
            <a:off x="209550" y="5029200"/>
            <a:ext cx="8934450" cy="822325"/>
          </a:xfrm>
          <a:prstGeom prst="rect">
            <a:avLst/>
          </a:prstGeom>
          <a:noFill/>
          <a:ln w="9525">
            <a:noFill/>
            <a:miter lim="800000"/>
            <a:headEnd/>
            <a:tailEnd/>
          </a:ln>
        </p:spPr>
        <p:txBody>
          <a:bodyPr>
            <a:spAutoFit/>
          </a:bodyPr>
          <a:lstStyle/>
          <a:p>
            <a:pPr eaLnBrk="0" hangingPunct="0"/>
            <a:r>
              <a:rPr lang="en-US"/>
              <a:t>Eggs are mechanically washed with a mild detergent and sanitized (“E”).  Eggs are washed in 120</a:t>
            </a:r>
            <a:r>
              <a:rPr lang="en-US" baseline="30000"/>
              <a:t>o</a:t>
            </a:r>
            <a:r>
              <a:rPr lang="en-US"/>
              <a:t>F water.</a:t>
            </a:r>
          </a:p>
        </p:txBody>
      </p:sp>
      <p:sp>
        <p:nvSpPr>
          <p:cNvPr id="93188" name="Text Box 4"/>
          <p:cNvSpPr txBox="1">
            <a:spLocks noChangeArrowheads="1"/>
          </p:cNvSpPr>
          <p:nvPr/>
        </p:nvSpPr>
        <p:spPr bwMode="auto">
          <a:xfrm>
            <a:off x="5410200" y="2362200"/>
            <a:ext cx="420688" cy="519113"/>
          </a:xfrm>
          <a:prstGeom prst="rect">
            <a:avLst/>
          </a:prstGeom>
          <a:noFill/>
          <a:ln w="9525">
            <a:noFill/>
            <a:miter lim="800000"/>
            <a:headEnd/>
            <a:tailEnd/>
          </a:ln>
        </p:spPr>
        <p:txBody>
          <a:bodyPr wrap="none">
            <a:spAutoFit/>
          </a:bodyPr>
          <a:lstStyle/>
          <a:p>
            <a:pPr eaLnBrk="0" hangingPunct="0"/>
            <a:r>
              <a:rPr lang="en-US" sz="2800" b="1">
                <a:solidFill>
                  <a:srgbClr val="FFFF00"/>
                </a:solidFill>
              </a:rPr>
              <a:t>E</a:t>
            </a:r>
            <a:endParaRPr lang="en-US" b="1">
              <a:solidFill>
                <a:srgbClr val="FFFF00"/>
              </a:solidFill>
            </a:endParaRPr>
          </a:p>
        </p:txBody>
      </p:sp>
      <p:sp>
        <p:nvSpPr>
          <p:cNvPr id="93189" name="Rectangle 5"/>
          <p:cNvSpPr>
            <a:spLocks noChangeArrowheads="1"/>
          </p:cNvSpPr>
          <p:nvPr/>
        </p:nvSpPr>
        <p:spPr bwMode="auto">
          <a:xfrm>
            <a:off x="6477000" y="1676400"/>
            <a:ext cx="420688" cy="519113"/>
          </a:xfrm>
          <a:prstGeom prst="rect">
            <a:avLst/>
          </a:prstGeom>
          <a:noFill/>
          <a:ln w="9525">
            <a:noFill/>
            <a:miter lim="800000"/>
            <a:headEnd/>
            <a:tailEnd/>
          </a:ln>
        </p:spPr>
        <p:txBody>
          <a:bodyPr wrap="none">
            <a:spAutoFit/>
          </a:bodyPr>
          <a:lstStyle/>
          <a:p>
            <a:pPr eaLnBrk="0" hangingPunct="0"/>
            <a:r>
              <a:rPr lang="en-US" sz="2800" b="1">
                <a:solidFill>
                  <a:srgbClr val="FFFF00"/>
                </a:solidFill>
              </a:rPr>
              <a:t>E</a:t>
            </a:r>
          </a:p>
        </p:txBody>
      </p:sp>
      <p:sp>
        <p:nvSpPr>
          <p:cNvPr id="6" name="Slide Number Placeholder 5"/>
          <p:cNvSpPr>
            <a:spLocks noGrp="1"/>
          </p:cNvSpPr>
          <p:nvPr>
            <p:ph type="sldNum" sz="quarter" idx="12"/>
          </p:nvPr>
        </p:nvSpPr>
        <p:spPr/>
        <p:txBody>
          <a:bodyPr/>
          <a:lstStyle/>
          <a:p>
            <a:pPr>
              <a:defRPr/>
            </a:pPr>
            <a:fld id="{6F8C635E-F30D-4009-AA8E-C81963027D87}" type="slidenum">
              <a:rPr lang="en-US" smtClean="0"/>
              <a:pPr>
                <a:defRPr/>
              </a:pPr>
              <a:t>36</a:t>
            </a:fld>
            <a:endParaRPr lang="en-US"/>
          </a:p>
        </p:txBody>
      </p:sp>
      <p:sp>
        <p:nvSpPr>
          <p:cNvPr id="7" name="Text Box 3"/>
          <p:cNvSpPr txBox="1">
            <a:spLocks noChangeArrowheads="1"/>
          </p:cNvSpPr>
          <p:nvPr/>
        </p:nvSpPr>
        <p:spPr bwMode="auto">
          <a:xfrm>
            <a:off x="428596" y="6243600"/>
            <a:ext cx="8501090" cy="400110"/>
          </a:xfrm>
          <a:prstGeom prst="rect">
            <a:avLst/>
          </a:prstGeom>
          <a:noFill/>
          <a:ln w="9525">
            <a:noFill/>
            <a:miter lim="800000"/>
            <a:headEnd/>
            <a:tailEnd/>
          </a:ln>
        </p:spPr>
        <p:txBody>
          <a:bodyPr wrap="square">
            <a:spAutoFit/>
          </a:bodyPr>
          <a:lstStyle/>
          <a:p>
            <a:pPr algn="ctr" eaLnBrk="0" hangingPunct="0">
              <a:spcBef>
                <a:spcPct val="50000"/>
              </a:spcBef>
            </a:pPr>
            <a:r>
              <a:rPr lang="id-ID" sz="2000" i="1" dirty="0" smtClean="0"/>
              <a:t>Courtesy of </a:t>
            </a:r>
            <a:r>
              <a:rPr lang="en-US" sz="2000" i="1" dirty="0" smtClean="0"/>
              <a:t>Ryan </a:t>
            </a:r>
            <a:r>
              <a:rPr lang="en-US" sz="2000" i="1" dirty="0"/>
              <a:t>A. </a:t>
            </a:r>
            <a:r>
              <a:rPr lang="en-US" sz="2000" i="1" dirty="0" err="1" smtClean="0"/>
              <a:t>Meunier</a:t>
            </a:r>
            <a:r>
              <a:rPr lang="en-US" sz="2000" i="1" dirty="0" smtClean="0"/>
              <a:t> </a:t>
            </a:r>
            <a:r>
              <a:rPr lang="en-US" sz="2000" i="1" dirty="0"/>
              <a:t>&amp; Dr. Mickey A. </a:t>
            </a:r>
            <a:r>
              <a:rPr lang="en-US" sz="2000" i="1" dirty="0" err="1" smtClean="0"/>
              <a:t>Latour</a:t>
            </a:r>
            <a:r>
              <a:rPr lang="id-ID" sz="2000" i="1" dirty="0" smtClean="0"/>
              <a:t>; </a:t>
            </a:r>
            <a:r>
              <a:rPr lang="en-US" sz="2000" i="1" dirty="0" smtClean="0"/>
              <a:t>Purdue University</a:t>
            </a:r>
            <a:endParaRPr lang="en-US" sz="20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0409_018"/>
          <p:cNvPicPr>
            <a:picLocks noChangeAspect="1" noChangeArrowheads="1"/>
          </p:cNvPicPr>
          <p:nvPr/>
        </p:nvPicPr>
        <p:blipFill>
          <a:blip r:embed="rId3" cstate="print"/>
          <a:srcRect/>
          <a:stretch>
            <a:fillRect/>
          </a:stretch>
        </p:blipFill>
        <p:spPr bwMode="auto">
          <a:xfrm>
            <a:off x="1524000" y="71414"/>
            <a:ext cx="6097588" cy="4572000"/>
          </a:xfrm>
          <a:prstGeom prst="rect">
            <a:avLst/>
          </a:prstGeom>
          <a:noFill/>
          <a:ln w="9525">
            <a:solidFill>
              <a:schemeClr val="tx1"/>
            </a:solidFill>
            <a:miter lim="800000"/>
            <a:headEnd/>
            <a:tailEnd/>
          </a:ln>
        </p:spPr>
      </p:pic>
      <p:sp>
        <p:nvSpPr>
          <p:cNvPr id="94211" name="Text Box 3"/>
          <p:cNvSpPr txBox="1">
            <a:spLocks noChangeArrowheads="1"/>
          </p:cNvSpPr>
          <p:nvPr/>
        </p:nvSpPr>
        <p:spPr bwMode="auto">
          <a:xfrm>
            <a:off x="357158" y="4643446"/>
            <a:ext cx="8501122" cy="1569660"/>
          </a:xfrm>
          <a:prstGeom prst="rect">
            <a:avLst/>
          </a:prstGeom>
          <a:noFill/>
          <a:ln w="9525">
            <a:noFill/>
            <a:miter lim="800000"/>
            <a:headEnd/>
            <a:tailEnd/>
          </a:ln>
        </p:spPr>
        <p:txBody>
          <a:bodyPr wrap="square">
            <a:spAutoFit/>
          </a:bodyPr>
          <a:lstStyle/>
          <a:p>
            <a:pPr eaLnBrk="0" hangingPunct="0">
              <a:spcBef>
                <a:spcPct val="50000"/>
              </a:spcBef>
            </a:pPr>
            <a:r>
              <a:rPr lang="en-US" dirty="0"/>
              <a:t>Here the eggs are entering the first stage in the egg grading process.  The eggs are evaluated by an automated computerized detection system.  Eggs are graded into categories of AA, A, B, and Loss Quality Standards.</a:t>
            </a:r>
          </a:p>
        </p:txBody>
      </p:sp>
      <p:sp>
        <p:nvSpPr>
          <p:cNvPr id="4" name="Slide Number Placeholder 3"/>
          <p:cNvSpPr>
            <a:spLocks noGrp="1"/>
          </p:cNvSpPr>
          <p:nvPr>
            <p:ph type="sldNum" sz="quarter" idx="12"/>
          </p:nvPr>
        </p:nvSpPr>
        <p:spPr/>
        <p:txBody>
          <a:bodyPr/>
          <a:lstStyle/>
          <a:p>
            <a:pPr>
              <a:defRPr/>
            </a:pPr>
            <a:fld id="{6F8C635E-F30D-4009-AA8E-C81963027D87}" type="slidenum">
              <a:rPr lang="en-US" smtClean="0"/>
              <a:pPr>
                <a:defRPr/>
              </a:pPr>
              <a:t>37</a:t>
            </a:fld>
            <a:endParaRPr lang="en-US"/>
          </a:p>
        </p:txBody>
      </p:sp>
      <p:sp>
        <p:nvSpPr>
          <p:cNvPr id="5" name="Text Box 3"/>
          <p:cNvSpPr txBox="1">
            <a:spLocks noChangeArrowheads="1"/>
          </p:cNvSpPr>
          <p:nvPr/>
        </p:nvSpPr>
        <p:spPr bwMode="auto">
          <a:xfrm>
            <a:off x="428596" y="6243600"/>
            <a:ext cx="8501090" cy="400110"/>
          </a:xfrm>
          <a:prstGeom prst="rect">
            <a:avLst/>
          </a:prstGeom>
          <a:noFill/>
          <a:ln w="9525">
            <a:noFill/>
            <a:miter lim="800000"/>
            <a:headEnd/>
            <a:tailEnd/>
          </a:ln>
        </p:spPr>
        <p:txBody>
          <a:bodyPr wrap="square">
            <a:spAutoFit/>
          </a:bodyPr>
          <a:lstStyle/>
          <a:p>
            <a:pPr algn="ctr" eaLnBrk="0" hangingPunct="0">
              <a:spcBef>
                <a:spcPct val="50000"/>
              </a:spcBef>
            </a:pPr>
            <a:r>
              <a:rPr lang="id-ID" sz="2000" i="1" dirty="0" smtClean="0"/>
              <a:t>Courtesy of </a:t>
            </a:r>
            <a:r>
              <a:rPr lang="en-US" sz="2000" i="1" dirty="0" smtClean="0"/>
              <a:t>Ryan </a:t>
            </a:r>
            <a:r>
              <a:rPr lang="en-US" sz="2000" i="1" dirty="0"/>
              <a:t>A. </a:t>
            </a:r>
            <a:r>
              <a:rPr lang="en-US" sz="2000" i="1" dirty="0" err="1" smtClean="0"/>
              <a:t>Meunier</a:t>
            </a:r>
            <a:r>
              <a:rPr lang="en-US" sz="2000" i="1" dirty="0" smtClean="0"/>
              <a:t> </a:t>
            </a:r>
            <a:r>
              <a:rPr lang="en-US" sz="2000" i="1" dirty="0"/>
              <a:t>&amp; Dr. Mickey A. </a:t>
            </a:r>
            <a:r>
              <a:rPr lang="en-US" sz="2000" i="1" dirty="0" err="1" smtClean="0"/>
              <a:t>Latour</a:t>
            </a:r>
            <a:r>
              <a:rPr lang="id-ID" sz="2000" i="1" dirty="0" smtClean="0"/>
              <a:t>; </a:t>
            </a:r>
            <a:r>
              <a:rPr lang="en-US" sz="2000" i="1" dirty="0" smtClean="0"/>
              <a:t>Purdue University</a:t>
            </a:r>
            <a:endParaRPr lang="en-US" sz="20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0409_019"/>
          <p:cNvPicPr>
            <a:picLocks noChangeAspect="1" noChangeArrowheads="1"/>
          </p:cNvPicPr>
          <p:nvPr/>
        </p:nvPicPr>
        <p:blipFill>
          <a:blip r:embed="rId3" cstate="print"/>
          <a:srcRect/>
          <a:stretch>
            <a:fillRect/>
          </a:stretch>
        </p:blipFill>
        <p:spPr bwMode="auto">
          <a:xfrm>
            <a:off x="1524000" y="142884"/>
            <a:ext cx="6097588" cy="4572000"/>
          </a:xfrm>
          <a:prstGeom prst="rect">
            <a:avLst/>
          </a:prstGeom>
          <a:noFill/>
          <a:ln w="9525">
            <a:solidFill>
              <a:schemeClr val="tx1"/>
            </a:solidFill>
            <a:miter lim="800000"/>
            <a:headEnd/>
            <a:tailEnd/>
          </a:ln>
        </p:spPr>
      </p:pic>
      <p:sp>
        <p:nvSpPr>
          <p:cNvPr id="95235" name="Text Box 3"/>
          <p:cNvSpPr txBox="1">
            <a:spLocks noChangeArrowheads="1"/>
          </p:cNvSpPr>
          <p:nvPr/>
        </p:nvSpPr>
        <p:spPr bwMode="auto">
          <a:xfrm>
            <a:off x="762000" y="4741880"/>
            <a:ext cx="7620000" cy="1187450"/>
          </a:xfrm>
          <a:prstGeom prst="rect">
            <a:avLst/>
          </a:prstGeom>
          <a:noFill/>
          <a:ln w="9525">
            <a:noFill/>
            <a:miter lim="800000"/>
            <a:headEnd/>
            <a:tailEnd/>
          </a:ln>
        </p:spPr>
        <p:txBody>
          <a:bodyPr>
            <a:spAutoFit/>
          </a:bodyPr>
          <a:lstStyle/>
          <a:p>
            <a:pPr eaLnBrk="0" hangingPunct="0">
              <a:spcBef>
                <a:spcPct val="50000"/>
              </a:spcBef>
            </a:pPr>
            <a:r>
              <a:rPr lang="en-US" dirty="0"/>
              <a:t>Brushes transport eggs away from the egg graders to the packaging area of the plant.  It is at this point that eggs will either be placed into cartons or be sent to the breakers.</a:t>
            </a:r>
          </a:p>
        </p:txBody>
      </p:sp>
      <p:sp>
        <p:nvSpPr>
          <p:cNvPr id="4" name="Slide Number Placeholder 3"/>
          <p:cNvSpPr>
            <a:spLocks noGrp="1"/>
          </p:cNvSpPr>
          <p:nvPr>
            <p:ph type="sldNum" sz="quarter" idx="12"/>
          </p:nvPr>
        </p:nvSpPr>
        <p:spPr/>
        <p:txBody>
          <a:bodyPr/>
          <a:lstStyle/>
          <a:p>
            <a:pPr>
              <a:defRPr/>
            </a:pPr>
            <a:fld id="{6F8C635E-F30D-4009-AA8E-C81963027D87}" type="slidenum">
              <a:rPr lang="en-US" smtClean="0"/>
              <a:pPr>
                <a:defRPr/>
              </a:pPr>
              <a:t>38</a:t>
            </a:fld>
            <a:endParaRPr lang="en-US"/>
          </a:p>
        </p:txBody>
      </p:sp>
      <p:sp>
        <p:nvSpPr>
          <p:cNvPr id="5" name="Text Box 3"/>
          <p:cNvSpPr txBox="1">
            <a:spLocks noChangeArrowheads="1"/>
          </p:cNvSpPr>
          <p:nvPr/>
        </p:nvSpPr>
        <p:spPr bwMode="auto">
          <a:xfrm>
            <a:off x="428596" y="6243600"/>
            <a:ext cx="8501090" cy="400110"/>
          </a:xfrm>
          <a:prstGeom prst="rect">
            <a:avLst/>
          </a:prstGeom>
          <a:noFill/>
          <a:ln w="9525">
            <a:noFill/>
            <a:miter lim="800000"/>
            <a:headEnd/>
            <a:tailEnd/>
          </a:ln>
        </p:spPr>
        <p:txBody>
          <a:bodyPr wrap="square">
            <a:spAutoFit/>
          </a:bodyPr>
          <a:lstStyle/>
          <a:p>
            <a:pPr algn="ctr" eaLnBrk="0" hangingPunct="0">
              <a:spcBef>
                <a:spcPct val="50000"/>
              </a:spcBef>
            </a:pPr>
            <a:r>
              <a:rPr lang="id-ID" sz="2000" i="1" dirty="0" smtClean="0"/>
              <a:t>Courtesy of </a:t>
            </a:r>
            <a:r>
              <a:rPr lang="en-US" sz="2000" i="1" dirty="0" smtClean="0"/>
              <a:t>Ryan </a:t>
            </a:r>
            <a:r>
              <a:rPr lang="en-US" sz="2000" i="1" dirty="0"/>
              <a:t>A. </a:t>
            </a:r>
            <a:r>
              <a:rPr lang="en-US" sz="2000" i="1" dirty="0" err="1" smtClean="0"/>
              <a:t>Meunier</a:t>
            </a:r>
            <a:r>
              <a:rPr lang="en-US" sz="2000" i="1" dirty="0" smtClean="0"/>
              <a:t> </a:t>
            </a:r>
            <a:r>
              <a:rPr lang="en-US" sz="2000" i="1" dirty="0"/>
              <a:t>&amp; Dr. Mickey A. </a:t>
            </a:r>
            <a:r>
              <a:rPr lang="en-US" sz="2000" i="1" dirty="0" err="1" smtClean="0"/>
              <a:t>Latour</a:t>
            </a:r>
            <a:r>
              <a:rPr lang="id-ID" sz="2000" i="1" dirty="0" smtClean="0"/>
              <a:t>; </a:t>
            </a:r>
            <a:r>
              <a:rPr lang="en-US" sz="2000" i="1" dirty="0" smtClean="0"/>
              <a:t>Purdue University</a:t>
            </a:r>
            <a:endParaRPr lang="en-US" sz="2000"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0409_024"/>
          <p:cNvPicPr>
            <a:picLocks noChangeAspect="1" noChangeArrowheads="1"/>
          </p:cNvPicPr>
          <p:nvPr/>
        </p:nvPicPr>
        <p:blipFill>
          <a:blip r:embed="rId3" cstate="print"/>
          <a:srcRect/>
          <a:stretch>
            <a:fillRect/>
          </a:stretch>
        </p:blipFill>
        <p:spPr bwMode="auto">
          <a:xfrm>
            <a:off x="1447800" y="228600"/>
            <a:ext cx="6097588" cy="4572000"/>
          </a:xfrm>
          <a:prstGeom prst="rect">
            <a:avLst/>
          </a:prstGeom>
          <a:noFill/>
          <a:ln w="9525">
            <a:solidFill>
              <a:schemeClr val="tx1"/>
            </a:solidFill>
            <a:miter lim="800000"/>
            <a:headEnd/>
            <a:tailEnd/>
          </a:ln>
        </p:spPr>
      </p:pic>
      <p:sp>
        <p:nvSpPr>
          <p:cNvPr id="96259" name="Text Box 3"/>
          <p:cNvSpPr txBox="1">
            <a:spLocks noChangeArrowheads="1"/>
          </p:cNvSpPr>
          <p:nvPr/>
        </p:nvSpPr>
        <p:spPr bwMode="auto">
          <a:xfrm>
            <a:off x="533400" y="5029200"/>
            <a:ext cx="7848600" cy="822325"/>
          </a:xfrm>
          <a:prstGeom prst="rect">
            <a:avLst/>
          </a:prstGeom>
          <a:noFill/>
          <a:ln w="9525">
            <a:noFill/>
            <a:miter lim="800000"/>
            <a:headEnd/>
            <a:tailEnd/>
          </a:ln>
        </p:spPr>
        <p:txBody>
          <a:bodyPr>
            <a:spAutoFit/>
          </a:bodyPr>
          <a:lstStyle/>
          <a:p>
            <a:pPr eaLnBrk="0" hangingPunct="0">
              <a:spcBef>
                <a:spcPct val="50000"/>
              </a:spcBef>
            </a:pPr>
            <a:r>
              <a:rPr lang="en-US"/>
              <a:t>This is a view of the entire “carton line.” Each stack of cartons (blue, white, yellow, pink) represents a different egg size.  </a:t>
            </a:r>
          </a:p>
        </p:txBody>
      </p:sp>
      <p:sp>
        <p:nvSpPr>
          <p:cNvPr id="4" name="Slide Number Placeholder 3"/>
          <p:cNvSpPr>
            <a:spLocks noGrp="1"/>
          </p:cNvSpPr>
          <p:nvPr>
            <p:ph type="sldNum" sz="quarter" idx="12"/>
          </p:nvPr>
        </p:nvSpPr>
        <p:spPr/>
        <p:txBody>
          <a:bodyPr/>
          <a:lstStyle/>
          <a:p>
            <a:pPr>
              <a:defRPr/>
            </a:pPr>
            <a:fld id="{6F8C635E-F30D-4009-AA8E-C81963027D87}" type="slidenum">
              <a:rPr lang="en-US" smtClean="0"/>
              <a:pPr>
                <a:defRPr/>
              </a:pPr>
              <a:t>39</a:t>
            </a:fld>
            <a:endParaRPr lang="en-US"/>
          </a:p>
        </p:txBody>
      </p:sp>
      <p:sp>
        <p:nvSpPr>
          <p:cNvPr id="5" name="Text Box 3"/>
          <p:cNvSpPr txBox="1">
            <a:spLocks noChangeArrowheads="1"/>
          </p:cNvSpPr>
          <p:nvPr/>
        </p:nvSpPr>
        <p:spPr bwMode="auto">
          <a:xfrm>
            <a:off x="428596" y="6243600"/>
            <a:ext cx="8501090" cy="400110"/>
          </a:xfrm>
          <a:prstGeom prst="rect">
            <a:avLst/>
          </a:prstGeom>
          <a:noFill/>
          <a:ln w="9525">
            <a:noFill/>
            <a:miter lim="800000"/>
            <a:headEnd/>
            <a:tailEnd/>
          </a:ln>
        </p:spPr>
        <p:txBody>
          <a:bodyPr wrap="square">
            <a:spAutoFit/>
          </a:bodyPr>
          <a:lstStyle/>
          <a:p>
            <a:pPr algn="ctr" eaLnBrk="0" hangingPunct="0">
              <a:spcBef>
                <a:spcPct val="50000"/>
              </a:spcBef>
            </a:pPr>
            <a:r>
              <a:rPr lang="id-ID" sz="2000" i="1" dirty="0" smtClean="0"/>
              <a:t>Courtesy of </a:t>
            </a:r>
            <a:r>
              <a:rPr lang="en-US" sz="2000" i="1" dirty="0" smtClean="0"/>
              <a:t>Ryan </a:t>
            </a:r>
            <a:r>
              <a:rPr lang="en-US" sz="2000" i="1" dirty="0"/>
              <a:t>A. </a:t>
            </a:r>
            <a:r>
              <a:rPr lang="en-US" sz="2000" i="1" dirty="0" err="1" smtClean="0"/>
              <a:t>Meunier</a:t>
            </a:r>
            <a:r>
              <a:rPr lang="en-US" sz="2000" i="1" dirty="0" smtClean="0"/>
              <a:t> </a:t>
            </a:r>
            <a:r>
              <a:rPr lang="en-US" sz="2000" i="1" dirty="0"/>
              <a:t>&amp; Dr. Mickey A. </a:t>
            </a:r>
            <a:r>
              <a:rPr lang="en-US" sz="2000" i="1" dirty="0" err="1" smtClean="0"/>
              <a:t>Latour</a:t>
            </a:r>
            <a:r>
              <a:rPr lang="id-ID" sz="2000" i="1" dirty="0" smtClean="0"/>
              <a:t>; </a:t>
            </a:r>
            <a:r>
              <a:rPr lang="en-US" sz="2000" i="1" dirty="0" smtClean="0"/>
              <a:t>Purdue University</a:t>
            </a:r>
            <a:endParaRPr lang="en-US" sz="20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85728"/>
            <a:ext cx="7772400" cy="1143008"/>
          </a:xfrm>
        </p:spPr>
        <p:style>
          <a:lnRef idx="0">
            <a:schemeClr val="accent6"/>
          </a:lnRef>
          <a:fillRef idx="3">
            <a:schemeClr val="accent6"/>
          </a:fillRef>
          <a:effectRef idx="3">
            <a:schemeClr val="accent6"/>
          </a:effectRef>
          <a:fontRef idx="minor">
            <a:schemeClr val="lt1"/>
          </a:fontRef>
        </p:style>
        <p:txBody>
          <a:bodyPr/>
          <a:lstStyle/>
          <a:p>
            <a:r>
              <a:rPr lang="id-ID" b="1" dirty="0" smtClean="0"/>
              <a:t>Formation of the egg</a:t>
            </a:r>
            <a:r>
              <a:rPr lang="ar-SY" b="1" dirty="0" smtClean="0"/>
              <a:t/>
            </a:r>
            <a:br>
              <a:rPr lang="ar-SY" b="1" dirty="0" smtClean="0"/>
            </a:br>
            <a:r>
              <a:rPr lang="ar-SY" b="1" dirty="0" smtClean="0"/>
              <a:t>تكوين البيضة</a:t>
            </a:r>
            <a:endParaRPr lang="id-ID" b="1" dirty="0"/>
          </a:p>
        </p:txBody>
      </p:sp>
      <p:sp>
        <p:nvSpPr>
          <p:cNvPr id="4" name="Slide Number Placeholder 3"/>
          <p:cNvSpPr>
            <a:spLocks noGrp="1"/>
          </p:cNvSpPr>
          <p:nvPr>
            <p:ph type="sldNum" sz="quarter" idx="12"/>
          </p:nvPr>
        </p:nvSpPr>
        <p:spPr/>
        <p:txBody>
          <a:bodyPr/>
          <a:lstStyle/>
          <a:p>
            <a:pPr>
              <a:defRPr/>
            </a:pPr>
            <a:fld id="{E2E7E5B4-42E2-4920-B5D4-52A1731A5ADA}" type="slidenum">
              <a:rPr lang="en-US" smtClean="0"/>
              <a:pPr>
                <a:defRPr/>
              </a:pPr>
              <a:t>4</a:t>
            </a:fld>
            <a:endParaRPr lang="en-US"/>
          </a:p>
        </p:txBody>
      </p:sp>
      <p:pic>
        <p:nvPicPr>
          <p:cNvPr id="6" name="Picture 5" descr="Egg formation in hen.gif"/>
          <p:cNvPicPr>
            <a:picLocks noChangeAspect="1"/>
          </p:cNvPicPr>
          <p:nvPr/>
        </p:nvPicPr>
        <p:blipFill>
          <a:blip r:embed="rId3" cstate="print"/>
          <a:stretch>
            <a:fillRect/>
          </a:stretch>
        </p:blipFill>
        <p:spPr>
          <a:xfrm>
            <a:off x="357158" y="1428736"/>
            <a:ext cx="2857520" cy="5243549"/>
          </a:xfrm>
          <a:prstGeom prst="rect">
            <a:avLst/>
          </a:prstGeom>
        </p:spPr>
      </p:pic>
      <p:sp>
        <p:nvSpPr>
          <p:cNvPr id="7" name="TextBox 6"/>
          <p:cNvSpPr txBox="1"/>
          <p:nvPr/>
        </p:nvSpPr>
        <p:spPr>
          <a:xfrm>
            <a:off x="3347864" y="2121818"/>
            <a:ext cx="5581854" cy="3539430"/>
          </a:xfrm>
          <a:prstGeom prst="rect">
            <a:avLst/>
          </a:prstGeom>
          <a:noFill/>
        </p:spPr>
        <p:txBody>
          <a:bodyPr wrap="square" rtlCol="0">
            <a:spAutoFit/>
          </a:bodyPr>
          <a:lstStyle/>
          <a:p>
            <a:pPr algn="r"/>
            <a:r>
              <a:rPr lang="ar-SY" sz="2800" b="1" dirty="0" smtClean="0"/>
              <a:t>-تتكون البيضة بتراكيبها المختلفة في الجهاز التناسلي الأنثوي ويستغرق تكوينها/25 ساعة/ , ويتركب الجهاز التناسلي من مبيض واحد/الأيسر/ والقناة الناقلة للبيض, ويمكن فهم عملية تكوين البيضة عند الدجاج من خلال دراسة وظيفة الجهاز التناسلي الأنثوي عند الدجاجة , والذي يتكون من المبيض والقمع وقناة البيض</a:t>
            </a:r>
            <a:r>
              <a:rPr lang="ar-SY" dirty="0" smtClean="0"/>
              <a:t>.</a:t>
            </a:r>
            <a:endParaRPr lang="id-ID" dirty="0"/>
          </a:p>
        </p:txBody>
      </p:sp>
    </p:spTree>
    <p:extLst>
      <p:ext uri="{BB962C8B-B14F-4D97-AF65-F5344CB8AC3E}">
        <p14:creationId xmlns:p14="http://schemas.microsoft.com/office/powerpoint/2010/main" val="1792588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0409_023"/>
          <p:cNvPicPr>
            <a:picLocks noChangeAspect="1" noChangeArrowheads="1"/>
          </p:cNvPicPr>
          <p:nvPr/>
        </p:nvPicPr>
        <p:blipFill>
          <a:blip r:embed="rId3" cstate="print"/>
          <a:srcRect/>
          <a:stretch>
            <a:fillRect/>
          </a:stretch>
        </p:blipFill>
        <p:spPr bwMode="auto">
          <a:xfrm>
            <a:off x="1600200" y="228600"/>
            <a:ext cx="6088063" cy="4564063"/>
          </a:xfrm>
          <a:prstGeom prst="rect">
            <a:avLst/>
          </a:prstGeom>
          <a:noFill/>
          <a:ln w="9525">
            <a:solidFill>
              <a:schemeClr val="tx1"/>
            </a:solidFill>
            <a:miter lim="800000"/>
            <a:headEnd/>
            <a:tailEnd/>
          </a:ln>
        </p:spPr>
      </p:pic>
      <p:sp>
        <p:nvSpPr>
          <p:cNvPr id="97283" name="Text Box 3"/>
          <p:cNvSpPr txBox="1">
            <a:spLocks noChangeArrowheads="1"/>
          </p:cNvSpPr>
          <p:nvPr/>
        </p:nvSpPr>
        <p:spPr bwMode="auto">
          <a:xfrm>
            <a:off x="533400" y="5105400"/>
            <a:ext cx="7848600" cy="822325"/>
          </a:xfrm>
          <a:prstGeom prst="rect">
            <a:avLst/>
          </a:prstGeom>
          <a:noFill/>
          <a:ln w="9525">
            <a:noFill/>
            <a:miter lim="800000"/>
            <a:headEnd/>
            <a:tailEnd/>
          </a:ln>
        </p:spPr>
        <p:txBody>
          <a:bodyPr>
            <a:spAutoFit/>
          </a:bodyPr>
          <a:lstStyle/>
          <a:p>
            <a:pPr eaLnBrk="0" hangingPunct="0">
              <a:spcBef>
                <a:spcPct val="50000"/>
              </a:spcBef>
            </a:pPr>
            <a:r>
              <a:rPr lang="en-US"/>
              <a:t>Eggs are mechanically placed into cartons for shipping to the grocery market.</a:t>
            </a:r>
          </a:p>
        </p:txBody>
      </p:sp>
      <p:sp>
        <p:nvSpPr>
          <p:cNvPr id="4" name="Slide Number Placeholder 3"/>
          <p:cNvSpPr>
            <a:spLocks noGrp="1"/>
          </p:cNvSpPr>
          <p:nvPr>
            <p:ph type="sldNum" sz="quarter" idx="12"/>
          </p:nvPr>
        </p:nvSpPr>
        <p:spPr/>
        <p:txBody>
          <a:bodyPr/>
          <a:lstStyle/>
          <a:p>
            <a:pPr>
              <a:defRPr/>
            </a:pPr>
            <a:fld id="{6F8C635E-F30D-4009-AA8E-C81963027D87}" type="slidenum">
              <a:rPr lang="en-US" smtClean="0"/>
              <a:pPr>
                <a:defRPr/>
              </a:pPr>
              <a:t>40</a:t>
            </a:fld>
            <a:endParaRPr lang="en-US"/>
          </a:p>
        </p:txBody>
      </p:sp>
      <p:sp>
        <p:nvSpPr>
          <p:cNvPr id="5" name="Text Box 3"/>
          <p:cNvSpPr txBox="1">
            <a:spLocks noChangeArrowheads="1"/>
          </p:cNvSpPr>
          <p:nvPr/>
        </p:nvSpPr>
        <p:spPr bwMode="auto">
          <a:xfrm>
            <a:off x="428596" y="6243600"/>
            <a:ext cx="8501090" cy="400110"/>
          </a:xfrm>
          <a:prstGeom prst="rect">
            <a:avLst/>
          </a:prstGeom>
          <a:noFill/>
          <a:ln w="9525">
            <a:noFill/>
            <a:miter lim="800000"/>
            <a:headEnd/>
            <a:tailEnd/>
          </a:ln>
        </p:spPr>
        <p:txBody>
          <a:bodyPr wrap="square">
            <a:spAutoFit/>
          </a:bodyPr>
          <a:lstStyle/>
          <a:p>
            <a:pPr algn="ctr" eaLnBrk="0" hangingPunct="0">
              <a:spcBef>
                <a:spcPct val="50000"/>
              </a:spcBef>
            </a:pPr>
            <a:r>
              <a:rPr lang="id-ID" sz="2000" i="1" dirty="0" smtClean="0"/>
              <a:t>Courtesy of </a:t>
            </a:r>
            <a:r>
              <a:rPr lang="en-US" sz="2000" i="1" dirty="0" smtClean="0"/>
              <a:t>Ryan </a:t>
            </a:r>
            <a:r>
              <a:rPr lang="en-US" sz="2000" i="1" dirty="0"/>
              <a:t>A. </a:t>
            </a:r>
            <a:r>
              <a:rPr lang="en-US" sz="2000" i="1" dirty="0" err="1" smtClean="0"/>
              <a:t>Meunier</a:t>
            </a:r>
            <a:r>
              <a:rPr lang="en-US" sz="2000" i="1" dirty="0" smtClean="0"/>
              <a:t> </a:t>
            </a:r>
            <a:r>
              <a:rPr lang="en-US" sz="2000" i="1" dirty="0"/>
              <a:t>&amp; Dr. Mickey A. </a:t>
            </a:r>
            <a:r>
              <a:rPr lang="en-US" sz="2000" i="1" dirty="0" err="1" smtClean="0"/>
              <a:t>Latour</a:t>
            </a:r>
            <a:r>
              <a:rPr lang="id-ID" sz="2000" i="1" dirty="0" smtClean="0"/>
              <a:t>; </a:t>
            </a:r>
            <a:r>
              <a:rPr lang="en-US" sz="2000" i="1" dirty="0" smtClean="0"/>
              <a:t>Purdue University</a:t>
            </a:r>
            <a:endParaRPr lang="en-US" sz="2000"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0409_025"/>
          <p:cNvPicPr>
            <a:picLocks noChangeAspect="1" noChangeArrowheads="1"/>
          </p:cNvPicPr>
          <p:nvPr/>
        </p:nvPicPr>
        <p:blipFill>
          <a:blip r:embed="rId3" cstate="print"/>
          <a:srcRect/>
          <a:stretch>
            <a:fillRect/>
          </a:stretch>
        </p:blipFill>
        <p:spPr bwMode="auto">
          <a:xfrm>
            <a:off x="1600200" y="228600"/>
            <a:ext cx="6088063" cy="4564063"/>
          </a:xfrm>
          <a:prstGeom prst="rect">
            <a:avLst/>
          </a:prstGeom>
          <a:noFill/>
          <a:ln w="9525">
            <a:solidFill>
              <a:schemeClr val="tx1"/>
            </a:solidFill>
            <a:miter lim="800000"/>
            <a:headEnd/>
            <a:tailEnd/>
          </a:ln>
        </p:spPr>
      </p:pic>
      <p:sp>
        <p:nvSpPr>
          <p:cNvPr id="99331" name="Text Box 3"/>
          <p:cNvSpPr txBox="1">
            <a:spLocks noChangeArrowheads="1"/>
          </p:cNvSpPr>
          <p:nvPr/>
        </p:nvSpPr>
        <p:spPr bwMode="auto">
          <a:xfrm>
            <a:off x="381000" y="4953000"/>
            <a:ext cx="8229600" cy="1917700"/>
          </a:xfrm>
          <a:prstGeom prst="rect">
            <a:avLst/>
          </a:prstGeom>
          <a:noFill/>
          <a:ln w="9525">
            <a:noFill/>
            <a:miter lim="800000"/>
            <a:headEnd/>
            <a:tailEnd/>
          </a:ln>
        </p:spPr>
        <p:txBody>
          <a:bodyPr>
            <a:spAutoFit/>
          </a:bodyPr>
          <a:lstStyle/>
          <a:p>
            <a:pPr eaLnBrk="0" hangingPunct="0">
              <a:spcBef>
                <a:spcPct val="50000"/>
              </a:spcBef>
            </a:pPr>
            <a:r>
              <a:rPr lang="en-US"/>
              <a:t>On the left, eggs are stacked in cardboard flats for shipment to the retail market.  Eggs on the right are stacked in plastic flats and are awaiting transfer to the egg further processing (breaker) room.  Again, plastic is used inside the plant for sanitation and recycling purposes.</a:t>
            </a:r>
          </a:p>
        </p:txBody>
      </p:sp>
      <p:sp>
        <p:nvSpPr>
          <p:cNvPr id="4" name="Slide Number Placeholder 3"/>
          <p:cNvSpPr>
            <a:spLocks noGrp="1"/>
          </p:cNvSpPr>
          <p:nvPr>
            <p:ph type="sldNum" sz="quarter" idx="12"/>
          </p:nvPr>
        </p:nvSpPr>
        <p:spPr/>
        <p:txBody>
          <a:bodyPr/>
          <a:lstStyle/>
          <a:p>
            <a:pPr>
              <a:defRPr/>
            </a:pPr>
            <a:fld id="{6F8C635E-F30D-4009-AA8E-C81963027D87}"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p:cNvPicPr>
            <a:picLocks noChangeAspect="1" noChangeArrowheads="1"/>
          </p:cNvPicPr>
          <p:nvPr/>
        </p:nvPicPr>
        <p:blipFill>
          <a:blip r:embed="rId3" cstate="print"/>
          <a:srcRect/>
          <a:stretch>
            <a:fillRect/>
          </a:stretch>
        </p:blipFill>
        <p:spPr bwMode="auto">
          <a:xfrm>
            <a:off x="142844" y="95268"/>
            <a:ext cx="4425950" cy="5905500"/>
          </a:xfrm>
          <a:prstGeom prst="rect">
            <a:avLst/>
          </a:prstGeom>
          <a:noFill/>
          <a:ln w="9525">
            <a:noFill/>
            <a:miter lim="800000"/>
            <a:headEnd/>
            <a:tailEnd/>
          </a:ln>
        </p:spPr>
      </p:pic>
      <p:pic>
        <p:nvPicPr>
          <p:cNvPr id="100355" name="Picture 5"/>
          <p:cNvPicPr>
            <a:picLocks noChangeAspect="1" noChangeArrowheads="1"/>
          </p:cNvPicPr>
          <p:nvPr/>
        </p:nvPicPr>
        <p:blipFill>
          <a:blip r:embed="rId4" cstate="print"/>
          <a:srcRect/>
          <a:stretch>
            <a:fillRect/>
          </a:stretch>
        </p:blipFill>
        <p:spPr bwMode="auto">
          <a:xfrm>
            <a:off x="4714876" y="111122"/>
            <a:ext cx="4284662" cy="2889250"/>
          </a:xfrm>
          <a:prstGeom prst="rect">
            <a:avLst/>
          </a:prstGeom>
          <a:noFill/>
          <a:ln w="9525">
            <a:noFill/>
            <a:miter lim="800000"/>
            <a:headEnd/>
            <a:tailEnd/>
          </a:ln>
        </p:spPr>
      </p:pic>
      <p:pic>
        <p:nvPicPr>
          <p:cNvPr id="100356" name="Picture 6"/>
          <p:cNvPicPr>
            <a:picLocks noChangeAspect="1" noChangeArrowheads="1"/>
          </p:cNvPicPr>
          <p:nvPr/>
        </p:nvPicPr>
        <p:blipFill>
          <a:blip r:embed="rId5" cstate="print"/>
          <a:srcRect/>
          <a:stretch>
            <a:fillRect/>
          </a:stretch>
        </p:blipFill>
        <p:spPr bwMode="auto">
          <a:xfrm>
            <a:off x="4714876" y="3071810"/>
            <a:ext cx="4214842" cy="286676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7F428C5-0907-4549-8989-AF31A37F57EE}" type="slidenum">
              <a:rPr lang="en-US" smtClean="0"/>
              <a:pPr>
                <a:defRPr/>
              </a:pPr>
              <a:t>42</a:t>
            </a:fld>
            <a:endParaRPr lang="en-US"/>
          </a:p>
        </p:txBody>
      </p:sp>
      <p:sp>
        <p:nvSpPr>
          <p:cNvPr id="6" name="Text Box 3"/>
          <p:cNvSpPr txBox="1">
            <a:spLocks noChangeArrowheads="1"/>
          </p:cNvSpPr>
          <p:nvPr/>
        </p:nvSpPr>
        <p:spPr bwMode="auto">
          <a:xfrm>
            <a:off x="428596" y="6243600"/>
            <a:ext cx="8501090" cy="400110"/>
          </a:xfrm>
          <a:prstGeom prst="rect">
            <a:avLst/>
          </a:prstGeom>
          <a:noFill/>
          <a:ln w="9525">
            <a:noFill/>
            <a:miter lim="800000"/>
            <a:headEnd/>
            <a:tailEnd/>
          </a:ln>
        </p:spPr>
        <p:txBody>
          <a:bodyPr wrap="square">
            <a:spAutoFit/>
          </a:bodyPr>
          <a:lstStyle/>
          <a:p>
            <a:pPr algn="ctr" eaLnBrk="0" hangingPunct="0">
              <a:spcBef>
                <a:spcPct val="50000"/>
              </a:spcBef>
            </a:pPr>
            <a:r>
              <a:rPr lang="id-ID" sz="2000" i="1" dirty="0" smtClean="0"/>
              <a:t>Courtesy of </a:t>
            </a:r>
            <a:r>
              <a:rPr lang="en-US" sz="2000" i="1" dirty="0" smtClean="0"/>
              <a:t>Ryan </a:t>
            </a:r>
            <a:r>
              <a:rPr lang="en-US" sz="2000" i="1" dirty="0"/>
              <a:t>A. </a:t>
            </a:r>
            <a:r>
              <a:rPr lang="en-US" sz="2000" i="1" dirty="0" err="1" smtClean="0"/>
              <a:t>Meunier</a:t>
            </a:r>
            <a:r>
              <a:rPr lang="en-US" sz="2000" i="1" dirty="0" smtClean="0"/>
              <a:t> </a:t>
            </a:r>
            <a:r>
              <a:rPr lang="en-US" sz="2000" i="1" dirty="0"/>
              <a:t>&amp; Dr. Mickey A. </a:t>
            </a:r>
            <a:r>
              <a:rPr lang="en-US" sz="2000" i="1" dirty="0" err="1" smtClean="0"/>
              <a:t>Latour</a:t>
            </a:r>
            <a:r>
              <a:rPr lang="id-ID" sz="2000" i="1" dirty="0" smtClean="0"/>
              <a:t>; </a:t>
            </a:r>
            <a:r>
              <a:rPr lang="en-US" sz="2000" i="1" dirty="0" smtClean="0"/>
              <a:t>Purdue University</a:t>
            </a:r>
            <a:endParaRPr lang="en-US" sz="20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0409_028"/>
          <p:cNvPicPr>
            <a:picLocks noChangeAspect="1" noChangeArrowheads="1"/>
          </p:cNvPicPr>
          <p:nvPr/>
        </p:nvPicPr>
        <p:blipFill>
          <a:blip r:embed="rId3" cstate="print"/>
          <a:srcRect/>
          <a:stretch>
            <a:fillRect/>
          </a:stretch>
        </p:blipFill>
        <p:spPr bwMode="auto">
          <a:xfrm>
            <a:off x="1447800" y="228600"/>
            <a:ext cx="6097588" cy="4572000"/>
          </a:xfrm>
          <a:prstGeom prst="rect">
            <a:avLst/>
          </a:prstGeom>
          <a:noFill/>
          <a:ln w="9525">
            <a:solidFill>
              <a:schemeClr val="tx1"/>
            </a:solidFill>
            <a:miter lim="800000"/>
            <a:headEnd/>
            <a:tailEnd/>
          </a:ln>
        </p:spPr>
      </p:pic>
      <p:sp>
        <p:nvSpPr>
          <p:cNvPr id="102403" name="Text Box 3"/>
          <p:cNvSpPr txBox="1">
            <a:spLocks noChangeArrowheads="1"/>
          </p:cNvSpPr>
          <p:nvPr/>
        </p:nvSpPr>
        <p:spPr bwMode="auto">
          <a:xfrm>
            <a:off x="685800" y="5029200"/>
            <a:ext cx="7848600" cy="822325"/>
          </a:xfrm>
          <a:prstGeom prst="rect">
            <a:avLst/>
          </a:prstGeom>
          <a:noFill/>
          <a:ln w="9525">
            <a:noFill/>
            <a:miter lim="800000"/>
            <a:headEnd/>
            <a:tailEnd/>
          </a:ln>
        </p:spPr>
        <p:txBody>
          <a:bodyPr>
            <a:spAutoFit/>
          </a:bodyPr>
          <a:lstStyle/>
          <a:p>
            <a:pPr eaLnBrk="0" hangingPunct="0">
              <a:spcBef>
                <a:spcPct val="50000"/>
              </a:spcBef>
            </a:pPr>
            <a:r>
              <a:rPr lang="en-US"/>
              <a:t>This is also egg breaker machine. However, this machine will process 500,000 eggs per hour.</a:t>
            </a:r>
          </a:p>
        </p:txBody>
      </p:sp>
      <p:sp>
        <p:nvSpPr>
          <p:cNvPr id="4" name="Slide Number Placeholder 3"/>
          <p:cNvSpPr>
            <a:spLocks noGrp="1"/>
          </p:cNvSpPr>
          <p:nvPr>
            <p:ph type="sldNum" sz="quarter" idx="12"/>
          </p:nvPr>
        </p:nvSpPr>
        <p:spPr/>
        <p:txBody>
          <a:bodyPr/>
          <a:lstStyle/>
          <a:p>
            <a:pPr>
              <a:defRPr/>
            </a:pPr>
            <a:fld id="{6F8C635E-F30D-4009-AA8E-C81963027D87}" type="slidenum">
              <a:rPr lang="en-US" smtClean="0"/>
              <a:pPr>
                <a:defRPr/>
              </a:pPr>
              <a:t>43</a:t>
            </a:fld>
            <a:endParaRPr lang="en-US"/>
          </a:p>
        </p:txBody>
      </p:sp>
      <p:sp>
        <p:nvSpPr>
          <p:cNvPr id="5" name="Text Box 3"/>
          <p:cNvSpPr txBox="1">
            <a:spLocks noChangeArrowheads="1"/>
          </p:cNvSpPr>
          <p:nvPr/>
        </p:nvSpPr>
        <p:spPr bwMode="auto">
          <a:xfrm>
            <a:off x="428596" y="6243600"/>
            <a:ext cx="8501090" cy="400110"/>
          </a:xfrm>
          <a:prstGeom prst="rect">
            <a:avLst/>
          </a:prstGeom>
          <a:noFill/>
          <a:ln w="9525">
            <a:noFill/>
            <a:miter lim="800000"/>
            <a:headEnd/>
            <a:tailEnd/>
          </a:ln>
        </p:spPr>
        <p:txBody>
          <a:bodyPr wrap="square">
            <a:spAutoFit/>
          </a:bodyPr>
          <a:lstStyle/>
          <a:p>
            <a:pPr algn="ctr" eaLnBrk="0" hangingPunct="0">
              <a:spcBef>
                <a:spcPct val="50000"/>
              </a:spcBef>
            </a:pPr>
            <a:r>
              <a:rPr lang="id-ID" sz="2000" i="1" dirty="0" smtClean="0"/>
              <a:t>Courtesy of </a:t>
            </a:r>
            <a:r>
              <a:rPr lang="en-US" sz="2000" i="1" dirty="0" smtClean="0"/>
              <a:t>Ryan </a:t>
            </a:r>
            <a:r>
              <a:rPr lang="en-US" sz="2000" i="1" dirty="0"/>
              <a:t>A. </a:t>
            </a:r>
            <a:r>
              <a:rPr lang="en-US" sz="2000" i="1" dirty="0" err="1" smtClean="0"/>
              <a:t>Meunier</a:t>
            </a:r>
            <a:r>
              <a:rPr lang="en-US" sz="2000" i="1" dirty="0" smtClean="0"/>
              <a:t> </a:t>
            </a:r>
            <a:r>
              <a:rPr lang="en-US" sz="2000" i="1" dirty="0"/>
              <a:t>&amp; Dr. Mickey A. </a:t>
            </a:r>
            <a:r>
              <a:rPr lang="en-US" sz="2000" i="1" dirty="0" err="1" smtClean="0"/>
              <a:t>Latour</a:t>
            </a:r>
            <a:r>
              <a:rPr lang="id-ID" sz="2000" i="1" dirty="0" smtClean="0"/>
              <a:t>; </a:t>
            </a:r>
            <a:r>
              <a:rPr lang="en-US" sz="2000" i="1" dirty="0" smtClean="0"/>
              <a:t>Purdue University</a:t>
            </a:r>
            <a:endParaRPr lang="en-US" sz="2000"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7F428C5-0907-4549-8989-AF31A37F57EE}" type="slidenum">
              <a:rPr lang="en-US" smtClean="0"/>
              <a:pPr>
                <a:defRPr/>
              </a:pPr>
              <a:t>44</a:t>
            </a:fld>
            <a:endParaRPr lang="en-US"/>
          </a:p>
        </p:txBody>
      </p:sp>
      <p:pic>
        <p:nvPicPr>
          <p:cNvPr id="3" name="عنصر نائب للمحتوى 3" descr="http://media2.picsearch.com/is?W0j1ZsPs3TuuOFomB--J9PRsLZrWfU_gdaNq68RLITA&amp;height=337"/>
          <p:cNvPicPr>
            <a:picLocks/>
          </p:cNvPicPr>
          <p:nvPr/>
        </p:nvPicPr>
        <p:blipFill rotWithShape="1">
          <a:blip r:embed="rId3">
            <a:extLst>
              <a:ext uri="{28A0092B-C50C-407E-A947-70E740481C1C}">
                <a14:useLocalDpi xmlns:a14="http://schemas.microsoft.com/office/drawing/2010/main" val="0"/>
              </a:ext>
            </a:extLst>
          </a:blip>
          <a:srcRect b="7468"/>
          <a:stretch/>
        </p:blipFill>
        <p:spPr bwMode="auto">
          <a:xfrm>
            <a:off x="35496" y="1700808"/>
            <a:ext cx="5040560" cy="4963612"/>
          </a:xfrm>
          <a:prstGeom prst="rect">
            <a:avLst/>
          </a:prstGeom>
          <a:noFill/>
          <a:ln>
            <a:noFill/>
          </a:ln>
        </p:spPr>
      </p:pic>
      <p:sp>
        <p:nvSpPr>
          <p:cNvPr id="4" name="AutoShape 5"/>
          <p:cNvSpPr>
            <a:spLocks/>
          </p:cNvSpPr>
          <p:nvPr/>
        </p:nvSpPr>
        <p:spPr bwMode="auto">
          <a:xfrm rot="20518305">
            <a:off x="4167186" y="-326308"/>
            <a:ext cx="5510212" cy="2911475"/>
          </a:xfrm>
          <a:prstGeom prst="wedgeEllipseCallout">
            <a:avLst>
              <a:gd name="adj1" fmla="val -69648"/>
              <a:gd name="adj2" fmla="val 15810"/>
            </a:avLst>
          </a:prstGeom>
          <a:solidFill>
            <a:srgbClr val="FFCC00"/>
          </a:solidFill>
          <a:ln w="5715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ts val="1400"/>
              </a:spcBef>
            </a:pPr>
            <a:r>
              <a:rPr lang="en-US" sz="3600" b="1" dirty="0">
                <a:solidFill>
                  <a:srgbClr val="FF0000"/>
                </a:solidFill>
              </a:rPr>
              <a:t>Any Questions??</a:t>
            </a:r>
          </a:p>
        </p:txBody>
      </p:sp>
    </p:spTree>
    <p:extLst>
      <p:ext uri="{BB962C8B-B14F-4D97-AF65-F5344CB8AC3E}">
        <p14:creationId xmlns:p14="http://schemas.microsoft.com/office/powerpoint/2010/main" val="408751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85800" y="214290"/>
            <a:ext cx="7772400" cy="1143000"/>
          </a:xfrm>
        </p:spPr>
        <p:txBody>
          <a:bodyPr/>
          <a:lstStyle/>
          <a:p>
            <a:pPr eaLnBrk="1" hangingPunct="1"/>
            <a:r>
              <a:rPr lang="ar-SY" sz="5400" b="1" dirty="0" smtClean="0"/>
              <a:t>شكراً لحسن إصغائكم</a:t>
            </a:r>
            <a:endParaRPr lang="en-US" sz="5400" b="1" dirty="0" smtClean="0"/>
          </a:p>
        </p:txBody>
      </p:sp>
      <p:pic>
        <p:nvPicPr>
          <p:cNvPr id="7" name="Picture 4" descr="egg_14"/>
          <p:cNvPicPr>
            <a:picLocks noChangeAspect="1" noChangeArrowheads="1"/>
          </p:cNvPicPr>
          <p:nvPr/>
        </p:nvPicPr>
        <p:blipFill>
          <a:blip r:embed="rId3" cstate="print"/>
          <a:srcRect/>
          <a:stretch>
            <a:fillRect/>
          </a:stretch>
        </p:blipFill>
        <p:spPr bwMode="auto">
          <a:xfrm>
            <a:off x="1643042" y="1214422"/>
            <a:ext cx="5786478" cy="527453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DD6D8E3-F033-4ACD-BD67-80496EEDD400}" type="slidenum">
              <a:rPr lang="en-US" smtClean="0"/>
              <a:pPr>
                <a:defRPr/>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4115544"/>
          </a:xfrm>
        </p:spPr>
        <p:txBody>
          <a:bodyPr/>
          <a:lstStyle/>
          <a:p>
            <a:pPr algn="r"/>
            <a:r>
              <a:rPr lang="ar-SY" b="1" u="sng" dirty="0" smtClean="0">
                <a:solidFill>
                  <a:srgbClr val="FF0000"/>
                </a:solidFill>
              </a:rPr>
              <a:t>- المبيض:</a:t>
            </a:r>
            <a:r>
              <a:rPr lang="ar-SY" sz="2800" b="1" dirty="0" smtClean="0">
                <a:solidFill>
                  <a:srgbClr val="FF0000"/>
                </a:solidFill>
              </a:rPr>
              <a:t> </a:t>
            </a:r>
            <a:r>
              <a:rPr lang="ar-SY" sz="2800" b="1" dirty="0" smtClean="0">
                <a:solidFill>
                  <a:schemeClr val="tx1"/>
                </a:solidFill>
              </a:rPr>
              <a:t>يتكون صفار البيضة في المبيض , ويعد الصفار خلية بويضيه مكتنزة بالمواد المغذية.</a:t>
            </a:r>
            <a:br>
              <a:rPr lang="ar-SY" sz="2800" b="1" dirty="0" smtClean="0">
                <a:solidFill>
                  <a:schemeClr val="tx1"/>
                </a:solidFill>
              </a:rPr>
            </a:br>
            <a:r>
              <a:rPr lang="ar-SY" sz="2800" b="1" dirty="0" smtClean="0">
                <a:solidFill>
                  <a:schemeClr val="tx1"/>
                </a:solidFill>
              </a:rPr>
              <a:t>تتركز وظيفة المبيض في إنتاج الخلايا الجنسية الأنثوية مع كميات احتياطية كبيرة من المواد المغذية بالإضافة للهرمونات(أستروجين- أندروجين – بروجستيرون) وتختلف كمية البويضات استنادا لنوع الطير, العرق, العمر, والحالة الفيزيولوجية للطير.</a:t>
            </a:r>
            <a:endParaRPr lang="ar-SY" b="1" u="sng" dirty="0">
              <a:solidFill>
                <a:schemeClr val="tx1"/>
              </a:solidFill>
            </a:endParaRPr>
          </a:p>
        </p:txBody>
      </p:sp>
      <p:sp>
        <p:nvSpPr>
          <p:cNvPr id="3" name="عنصر نائب لرقم الشريحة 2"/>
          <p:cNvSpPr>
            <a:spLocks noGrp="1"/>
          </p:cNvSpPr>
          <p:nvPr>
            <p:ph type="sldNum" sz="quarter" idx="12"/>
          </p:nvPr>
        </p:nvSpPr>
        <p:spPr/>
        <p:txBody>
          <a:bodyPr/>
          <a:lstStyle/>
          <a:p>
            <a:pPr>
              <a:defRPr/>
            </a:pPr>
            <a:fld id="{07A2D4A8-ECAA-4DEA-95A2-A7777EB9990C}" type="slidenum">
              <a:rPr lang="en-US" smtClean="0"/>
              <a:pPr>
                <a:defRPr/>
              </a:pPr>
              <a:t>5</a:t>
            </a:fld>
            <a:endParaRPr lang="en-US"/>
          </a:p>
        </p:txBody>
      </p:sp>
    </p:spTree>
    <p:extLst>
      <p:ext uri="{BB962C8B-B14F-4D97-AF65-F5344CB8AC3E}">
        <p14:creationId xmlns:p14="http://schemas.microsoft.com/office/powerpoint/2010/main" val="329702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5627712"/>
          </a:xfrm>
        </p:spPr>
        <p:txBody>
          <a:bodyPr/>
          <a:lstStyle/>
          <a:p>
            <a:pPr rtl="1" eaLnBrk="1" hangingPunct="1">
              <a:lnSpc>
                <a:spcPct val="90000"/>
              </a:lnSpc>
              <a:defRPr/>
            </a:pPr>
            <a:r>
              <a:rPr lang="ar-SA" sz="3200" b="1" u="sng" dirty="0">
                <a:solidFill>
                  <a:schemeClr val="tx1"/>
                </a:solidFill>
                <a:effectLst>
                  <a:outerShdw blurRad="38100" dist="38100" dir="2700000" algn="tl">
                    <a:srgbClr val="C0C0C0"/>
                  </a:outerShdw>
                </a:effectLst>
                <a:latin typeface="Simplified Arabic" pitchFamily="18" charset="-78"/>
                <a:cs typeface="Simplified Arabic" pitchFamily="18" charset="-78"/>
              </a:rPr>
              <a:t>تركب قناة البيض في أنثى الدجاج من:  </a:t>
            </a:r>
            <a:br>
              <a:rPr lang="ar-SA" sz="3200" b="1" u="sng" dirty="0">
                <a:solidFill>
                  <a:schemeClr val="tx1"/>
                </a:solidFill>
                <a:effectLst>
                  <a:outerShdw blurRad="38100" dist="38100" dir="2700000" algn="tl">
                    <a:srgbClr val="C0C0C0"/>
                  </a:outerShdw>
                </a:effectLst>
                <a:latin typeface="Simplified Arabic" pitchFamily="18" charset="-78"/>
                <a:cs typeface="Simplified Arabic" pitchFamily="18" charset="-78"/>
              </a:rPr>
            </a:br>
            <a:r>
              <a:rPr lang="ar-SA" sz="3200" b="1" u="sng" dirty="0">
                <a:solidFill>
                  <a:schemeClr val="tx1"/>
                </a:solidFill>
                <a:effectLst>
                  <a:outerShdw blurRad="38100" dist="38100" dir="2700000" algn="tl">
                    <a:srgbClr val="C0C0C0"/>
                  </a:outerShdw>
                </a:effectLst>
                <a:latin typeface="Simplified Arabic" pitchFamily="18" charset="-78"/>
                <a:cs typeface="Simplified Arabic" pitchFamily="18" charset="-78"/>
              </a:rPr>
              <a:t>أ-القمع : (</a:t>
            </a:r>
            <a:r>
              <a:rPr lang="en-US" sz="3200" b="1" u="sng" dirty="0">
                <a:solidFill>
                  <a:schemeClr val="tx1"/>
                </a:solidFill>
                <a:effectLst>
                  <a:outerShdw blurRad="38100" dist="38100" dir="2700000" algn="tl">
                    <a:srgbClr val="C0C0C0"/>
                  </a:outerShdw>
                </a:effectLst>
                <a:latin typeface="Simplified Arabic" pitchFamily="18" charset="-78"/>
                <a:cs typeface="Simplified Arabic" pitchFamily="18" charset="-78"/>
              </a:rPr>
              <a:t>Infundibulum</a:t>
            </a:r>
            <a:r>
              <a:rPr lang="ar-SA" sz="3200" b="1" u="sng" dirty="0">
                <a:solidFill>
                  <a:schemeClr val="tx1"/>
                </a:solidFill>
                <a:effectLst>
                  <a:outerShdw blurRad="38100" dist="38100" dir="2700000" algn="tl">
                    <a:srgbClr val="C0C0C0"/>
                  </a:outerShdw>
                </a:effectLst>
                <a:latin typeface="Simplified Arabic" pitchFamily="18" charset="-78"/>
                <a:cs typeface="Simplified Arabic" pitchFamily="18" charset="-78"/>
              </a:rPr>
              <a:t>)</a:t>
            </a:r>
            <a:r>
              <a:rPr lang="ar-SA" sz="3200" dirty="0">
                <a:solidFill>
                  <a:schemeClr val="tx1"/>
                </a:solidFill>
                <a:latin typeface="Simplified Arabic" pitchFamily="18" charset="-78"/>
                <a:cs typeface="Simplified Arabic" pitchFamily="18" charset="-78"/>
              </a:rPr>
              <a:t> وهو الجزء العلوي قريب من المبيض ذو فتحه او فوهة واسعة يستقبل  من خلالها البويضة من المبيض . </a:t>
            </a:r>
            <a:r>
              <a:rPr lang="en-US" sz="3200" dirty="0">
                <a:solidFill>
                  <a:schemeClr val="tx1"/>
                </a:solidFill>
                <a:latin typeface="Simplified Arabic" pitchFamily="18" charset="-78"/>
                <a:cs typeface="Simplified Arabic" pitchFamily="18" charset="-78"/>
              </a:rPr>
              <a:t/>
            </a:r>
            <a:br>
              <a:rPr lang="en-US" sz="3200" dirty="0">
                <a:solidFill>
                  <a:schemeClr val="tx1"/>
                </a:solidFill>
                <a:latin typeface="Simplified Arabic" pitchFamily="18" charset="-78"/>
                <a:cs typeface="Simplified Arabic" pitchFamily="18" charset="-78"/>
              </a:rPr>
            </a:br>
            <a:r>
              <a:rPr lang="ar-SA" sz="3200" b="1" u="sng" dirty="0">
                <a:solidFill>
                  <a:schemeClr val="tx1"/>
                </a:solidFill>
                <a:effectLst>
                  <a:outerShdw blurRad="38100" dist="38100" dir="2700000" algn="tl">
                    <a:srgbClr val="C0C0C0"/>
                  </a:outerShdw>
                </a:effectLst>
                <a:latin typeface="Simplified Arabic" pitchFamily="18" charset="-78"/>
                <a:cs typeface="Simplified Arabic" pitchFamily="18" charset="-78"/>
              </a:rPr>
              <a:t>ب- الجزء الغدي: (</a:t>
            </a:r>
            <a:r>
              <a:rPr lang="en-US" sz="3200" b="1" u="sng" dirty="0">
                <a:solidFill>
                  <a:schemeClr val="tx1"/>
                </a:solidFill>
                <a:effectLst>
                  <a:outerShdw blurRad="38100" dist="38100" dir="2700000" algn="tl">
                    <a:srgbClr val="C0C0C0"/>
                  </a:outerShdw>
                </a:effectLst>
                <a:latin typeface="Simplified Arabic" pitchFamily="18" charset="-78"/>
                <a:cs typeface="Simplified Arabic" pitchFamily="18" charset="-78"/>
              </a:rPr>
              <a:t>Magnum </a:t>
            </a:r>
            <a:r>
              <a:rPr lang="ar-SA" sz="3200" b="1" u="sng" dirty="0">
                <a:solidFill>
                  <a:schemeClr val="tx1"/>
                </a:solidFill>
                <a:effectLst>
                  <a:outerShdw blurRad="38100" dist="38100" dir="2700000" algn="tl">
                    <a:srgbClr val="C0C0C0"/>
                  </a:outerShdw>
                </a:effectLst>
                <a:latin typeface="Simplified Arabic" pitchFamily="18" charset="-78"/>
                <a:cs typeface="Simplified Arabic" pitchFamily="18" charset="-78"/>
              </a:rPr>
              <a:t>)</a:t>
            </a:r>
            <a:r>
              <a:rPr lang="ar-SA" sz="3200" dirty="0">
                <a:solidFill>
                  <a:schemeClr val="tx1"/>
                </a:solidFill>
                <a:latin typeface="Simplified Arabic" pitchFamily="18" charset="-78"/>
                <a:cs typeface="Simplified Arabic" pitchFamily="18" charset="-78"/>
              </a:rPr>
              <a:t> وهو </a:t>
            </a:r>
            <a:r>
              <a:rPr lang="ar-SA" sz="3200" dirty="0" smtClean="0">
                <a:solidFill>
                  <a:schemeClr val="tx1"/>
                </a:solidFill>
                <a:latin typeface="Simplified Arabic" pitchFamily="18" charset="-78"/>
                <a:cs typeface="Simplified Arabic" pitchFamily="18" charset="-78"/>
              </a:rPr>
              <a:t>الامتداد </a:t>
            </a:r>
            <a:r>
              <a:rPr lang="ar-SA" sz="3200" dirty="0">
                <a:solidFill>
                  <a:schemeClr val="tx1"/>
                </a:solidFill>
                <a:latin typeface="Simplified Arabic" pitchFamily="18" charset="-78"/>
                <a:cs typeface="Simplified Arabic" pitchFamily="18" charset="-78"/>
              </a:rPr>
              <a:t>الخلفي للقمع الى نصف القناة تقريبا ،ويفرز الزلال حول البويضة </a:t>
            </a:r>
            <a:r>
              <a:rPr lang="ar-SA" sz="3200" dirty="0" smtClean="0">
                <a:solidFill>
                  <a:schemeClr val="tx1"/>
                </a:solidFill>
                <a:latin typeface="Simplified Arabic" pitchFamily="18" charset="-78"/>
                <a:cs typeface="Simplified Arabic" pitchFamily="18" charset="-78"/>
              </a:rPr>
              <a:t>،وغشائه </a:t>
            </a:r>
            <a:r>
              <a:rPr lang="ar-SA" sz="3200" dirty="0">
                <a:solidFill>
                  <a:schemeClr val="tx1"/>
                </a:solidFill>
                <a:latin typeface="Simplified Arabic" pitchFamily="18" charset="-78"/>
                <a:cs typeface="Simplified Arabic" pitchFamily="18" charset="-78"/>
              </a:rPr>
              <a:t>الداخلي على شكل ميازيب لولبية مما يعمل على </a:t>
            </a:r>
            <a:r>
              <a:rPr lang="ar-SA" sz="3200" dirty="0" smtClean="0">
                <a:solidFill>
                  <a:schemeClr val="tx1"/>
                </a:solidFill>
                <a:latin typeface="Simplified Arabic" pitchFamily="18" charset="-78"/>
                <a:cs typeface="Simplified Arabic" pitchFamily="18" charset="-78"/>
              </a:rPr>
              <a:t>التفاف </a:t>
            </a:r>
            <a:r>
              <a:rPr lang="ar-SA" sz="3200" dirty="0">
                <a:solidFill>
                  <a:schemeClr val="tx1"/>
                </a:solidFill>
                <a:latin typeface="Simplified Arabic" pitchFamily="18" charset="-78"/>
                <a:cs typeface="Simplified Arabic" pitchFamily="18" charset="-78"/>
              </a:rPr>
              <a:t>الزلال على </a:t>
            </a:r>
            <a:r>
              <a:rPr lang="ar-SA" sz="3200" dirty="0" smtClean="0">
                <a:solidFill>
                  <a:schemeClr val="tx1"/>
                </a:solidFill>
                <a:latin typeface="Simplified Arabic" pitchFamily="18" charset="-78"/>
                <a:cs typeface="Simplified Arabic" pitchFamily="18" charset="-78"/>
              </a:rPr>
              <a:t>الجا</a:t>
            </a:r>
            <a:r>
              <a:rPr lang="ar-SY" sz="3200" dirty="0" smtClean="0">
                <a:solidFill>
                  <a:schemeClr val="tx1"/>
                </a:solidFill>
                <a:latin typeface="Simplified Arabic" pitchFamily="18" charset="-78"/>
                <a:cs typeface="Simplified Arabic" pitchFamily="18" charset="-78"/>
              </a:rPr>
              <a:t>ن</a:t>
            </a:r>
            <a:r>
              <a:rPr lang="ar-SA" sz="3200" dirty="0" smtClean="0">
                <a:solidFill>
                  <a:schemeClr val="tx1"/>
                </a:solidFill>
                <a:latin typeface="Simplified Arabic" pitchFamily="18" charset="-78"/>
                <a:cs typeface="Simplified Arabic" pitchFamily="18" charset="-78"/>
              </a:rPr>
              <a:t>بين </a:t>
            </a:r>
            <a:r>
              <a:rPr lang="ar-SA" sz="3200" dirty="0">
                <a:solidFill>
                  <a:schemeClr val="tx1"/>
                </a:solidFill>
                <a:latin typeface="Simplified Arabic" pitchFamily="18" charset="-78"/>
                <a:cs typeface="Simplified Arabic" pitchFamily="18" charset="-78"/>
              </a:rPr>
              <a:t>وتكوين ما يعرف </a:t>
            </a:r>
            <a:r>
              <a:rPr lang="ar-SY" sz="3200" dirty="0" smtClean="0">
                <a:solidFill>
                  <a:schemeClr val="tx1"/>
                </a:solidFill>
                <a:latin typeface="Simplified Arabic" pitchFamily="18" charset="-78"/>
                <a:cs typeface="Simplified Arabic" pitchFamily="18" charset="-78"/>
              </a:rPr>
              <a:t>ب</a:t>
            </a:r>
            <a:r>
              <a:rPr lang="ar-SA" sz="3200" dirty="0" smtClean="0">
                <a:solidFill>
                  <a:schemeClr val="tx1"/>
                </a:solidFill>
                <a:latin typeface="Simplified Arabic" pitchFamily="18" charset="-78"/>
                <a:cs typeface="Simplified Arabic" pitchFamily="18" charset="-78"/>
              </a:rPr>
              <a:t>الكلازا </a:t>
            </a:r>
            <a:r>
              <a:rPr lang="ar-SA" sz="3200" b="1" dirty="0" smtClean="0">
                <a:solidFill>
                  <a:schemeClr val="tx1"/>
                </a:solidFill>
                <a:latin typeface="Simplified Arabic" pitchFamily="18" charset="-78"/>
                <a:cs typeface="Simplified Arabic" pitchFamily="18" charset="-78"/>
              </a:rPr>
              <a:t>(</a:t>
            </a:r>
            <a:r>
              <a:rPr lang="en-US" sz="3200" b="1" dirty="0" smtClean="0">
                <a:solidFill>
                  <a:schemeClr val="tx1"/>
                </a:solidFill>
                <a:latin typeface="Simplified Arabic" pitchFamily="18" charset="-78"/>
                <a:cs typeface="Simplified Arabic" pitchFamily="18" charset="-78"/>
              </a:rPr>
              <a:t>Chalaza</a:t>
            </a:r>
            <a:r>
              <a:rPr lang="ar-SA" sz="3200" b="1" dirty="0" smtClean="0">
                <a:solidFill>
                  <a:schemeClr val="tx1"/>
                </a:solidFill>
                <a:latin typeface="Simplified Arabic" pitchFamily="18" charset="-78"/>
                <a:cs typeface="Simplified Arabic" pitchFamily="18" charset="-78"/>
              </a:rPr>
              <a:t>)</a:t>
            </a:r>
            <a:r>
              <a:rPr lang="ar-SA" sz="3200" dirty="0" smtClean="0">
                <a:solidFill>
                  <a:schemeClr val="tx1"/>
                </a:solidFill>
                <a:latin typeface="Simplified Arabic" pitchFamily="18" charset="-78"/>
                <a:cs typeface="Simplified Arabic" pitchFamily="18" charset="-78"/>
              </a:rPr>
              <a:t> </a:t>
            </a:r>
            <a:r>
              <a:rPr lang="ar-SA" sz="3200" dirty="0">
                <a:solidFill>
                  <a:schemeClr val="tx1"/>
                </a:solidFill>
                <a:latin typeface="Simplified Arabic" pitchFamily="18" charset="-78"/>
                <a:cs typeface="Simplified Arabic" pitchFamily="18" charset="-78"/>
              </a:rPr>
              <a:t>والتي تعمل على حفظ البويضة (صفار البيضة او المح ) في وضع مركزي داخل البيضة.</a:t>
            </a:r>
            <a:r>
              <a:rPr lang="ar-SA" dirty="0">
                <a:solidFill>
                  <a:srgbClr val="FF0000"/>
                </a:solidFill>
                <a:cs typeface="FS_Free" pitchFamily="2" charset="-78"/>
              </a:rPr>
              <a:t/>
            </a:r>
            <a:br>
              <a:rPr lang="ar-SA" dirty="0">
                <a:solidFill>
                  <a:srgbClr val="FF0000"/>
                </a:solidFill>
                <a:cs typeface="FS_Free" pitchFamily="2" charset="-78"/>
              </a:rPr>
            </a:br>
            <a:endParaRPr lang="ar-SY" dirty="0"/>
          </a:p>
        </p:txBody>
      </p:sp>
      <p:sp>
        <p:nvSpPr>
          <p:cNvPr id="3" name="عنصر نائب لرقم الشريحة 2"/>
          <p:cNvSpPr>
            <a:spLocks noGrp="1"/>
          </p:cNvSpPr>
          <p:nvPr>
            <p:ph type="sldNum" sz="quarter" idx="12"/>
          </p:nvPr>
        </p:nvSpPr>
        <p:spPr/>
        <p:txBody>
          <a:bodyPr/>
          <a:lstStyle/>
          <a:p>
            <a:pPr>
              <a:defRPr/>
            </a:pPr>
            <a:fld id="{07A2D4A8-ECAA-4DEA-95A2-A7777EB9990C}" type="slidenum">
              <a:rPr lang="en-US" smtClean="0"/>
              <a:pPr>
                <a:defRPr/>
              </a:pPr>
              <a:t>6</a:t>
            </a:fld>
            <a:endParaRPr lang="en-US"/>
          </a:p>
        </p:txBody>
      </p:sp>
    </p:spTree>
    <p:extLst>
      <p:ext uri="{BB962C8B-B14F-4D97-AF65-F5344CB8AC3E}">
        <p14:creationId xmlns:p14="http://schemas.microsoft.com/office/powerpoint/2010/main" val="749758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07950" y="100210"/>
            <a:ext cx="8893175" cy="7361238"/>
          </a:xfrm>
          <a:effectLst>
            <a:outerShdw dist="35921" dir="2700000" algn="ctr" rotWithShape="0">
              <a:schemeClr val="bg1"/>
            </a:outerShdw>
          </a:effectLst>
        </p:spPr>
        <p:txBody>
          <a:bodyPr/>
          <a:lstStyle/>
          <a:p>
            <a:pPr marL="609600" indent="-609600" algn="r" rtl="1" eaLnBrk="1" hangingPunct="1">
              <a:lnSpc>
                <a:spcPct val="90000"/>
              </a:lnSpc>
              <a:defRPr/>
            </a:pPr>
            <a:r>
              <a:rPr lang="ar-SA" dirty="0">
                <a:latin typeface="Simplified Arabic" pitchFamily="18" charset="-78"/>
                <a:ea typeface="+mj-ea"/>
                <a:cs typeface="Simplified Arabic" pitchFamily="18" charset="-78"/>
              </a:rPr>
              <a:t>ج- البرزخ: (</a:t>
            </a:r>
            <a:r>
              <a:rPr lang="en-US" dirty="0">
                <a:latin typeface="Simplified Arabic" pitchFamily="18" charset="-78"/>
                <a:ea typeface="+mj-ea"/>
                <a:cs typeface="Simplified Arabic" pitchFamily="18" charset="-78"/>
              </a:rPr>
              <a:t>Isthmus</a:t>
            </a:r>
            <a:r>
              <a:rPr lang="ar-SA" dirty="0">
                <a:latin typeface="Simplified Arabic" pitchFamily="18" charset="-78"/>
                <a:ea typeface="+mj-ea"/>
                <a:cs typeface="Simplified Arabic" pitchFamily="18" charset="-78"/>
              </a:rPr>
              <a:t> ) وهو الجزء الغدي الثاني خلف الجزء السابق وهو </a:t>
            </a:r>
            <a:r>
              <a:rPr lang="ar-SA" dirty="0" smtClean="0">
                <a:latin typeface="Simplified Arabic" pitchFamily="18" charset="-78"/>
                <a:ea typeface="+mj-ea"/>
                <a:cs typeface="Simplified Arabic" pitchFamily="18" charset="-78"/>
              </a:rPr>
              <a:t>المس</a:t>
            </a:r>
            <a:r>
              <a:rPr lang="ar-SY" dirty="0" err="1" smtClean="0">
                <a:latin typeface="Simplified Arabic" pitchFamily="18" charset="-78"/>
                <a:ea typeface="+mj-ea"/>
                <a:cs typeface="Simplified Arabic" pitchFamily="18" charset="-78"/>
              </a:rPr>
              <a:t>ؤو</a:t>
            </a:r>
            <a:r>
              <a:rPr lang="ar-SA" dirty="0" smtClean="0">
                <a:latin typeface="Simplified Arabic" pitchFamily="18" charset="-78"/>
                <a:ea typeface="+mj-ea"/>
                <a:cs typeface="Simplified Arabic" pitchFamily="18" charset="-78"/>
              </a:rPr>
              <a:t>ل </a:t>
            </a:r>
            <a:r>
              <a:rPr lang="ar-SA" dirty="0">
                <a:latin typeface="Simplified Arabic" pitchFamily="18" charset="-78"/>
                <a:ea typeface="+mj-ea"/>
                <a:cs typeface="Simplified Arabic" pitchFamily="18" charset="-78"/>
              </a:rPr>
              <a:t>عن تكوين </a:t>
            </a:r>
            <a:r>
              <a:rPr lang="ar-SA" dirty="0" smtClean="0">
                <a:latin typeface="Simplified Arabic" pitchFamily="18" charset="-78"/>
                <a:ea typeface="+mj-ea"/>
                <a:cs typeface="Simplified Arabic" pitchFamily="18" charset="-78"/>
              </a:rPr>
              <a:t>الغشاءين </a:t>
            </a:r>
            <a:r>
              <a:rPr lang="ar-SA" dirty="0">
                <a:latin typeface="Simplified Arabic" pitchFamily="18" charset="-78"/>
                <a:ea typeface="+mj-ea"/>
                <a:cs typeface="Simplified Arabic" pitchFamily="18" charset="-78"/>
              </a:rPr>
              <a:t>القشريين حول الزلال </a:t>
            </a:r>
          </a:p>
          <a:p>
            <a:pPr marL="609600" indent="-609600" algn="r" rtl="1" eaLnBrk="1" hangingPunct="1">
              <a:lnSpc>
                <a:spcPct val="90000"/>
              </a:lnSpc>
              <a:defRPr/>
            </a:pPr>
            <a:r>
              <a:rPr lang="ar-SA" dirty="0">
                <a:latin typeface="Simplified Arabic" pitchFamily="18" charset="-78"/>
                <a:ea typeface="+mj-ea"/>
                <a:cs typeface="Simplified Arabic" pitchFamily="18" charset="-78"/>
              </a:rPr>
              <a:t>د- الرحم (</a:t>
            </a:r>
            <a:r>
              <a:rPr lang="en-US" dirty="0">
                <a:latin typeface="Simplified Arabic" pitchFamily="18" charset="-78"/>
                <a:ea typeface="+mj-ea"/>
                <a:cs typeface="Simplified Arabic" pitchFamily="18" charset="-78"/>
              </a:rPr>
              <a:t>Uterus</a:t>
            </a:r>
            <a:r>
              <a:rPr lang="ar-SA" dirty="0">
                <a:latin typeface="Simplified Arabic" pitchFamily="18" charset="-78"/>
                <a:ea typeface="+mj-ea"/>
                <a:cs typeface="Simplified Arabic" pitchFamily="18" charset="-78"/>
              </a:rPr>
              <a:t>) :  ويسمى بالرحم تجاوزا وهو الجزء الغدي الثالث على شكل كيس منتفخ ويعمل على تكوين القشرة الكلسية التي تحيط بالبيضة.</a:t>
            </a:r>
          </a:p>
          <a:p>
            <a:pPr marL="609600" indent="-609600" algn="r" rtl="1" eaLnBrk="1" hangingPunct="1">
              <a:lnSpc>
                <a:spcPct val="90000"/>
              </a:lnSpc>
              <a:defRPr/>
            </a:pPr>
            <a:r>
              <a:rPr lang="ar-SA" dirty="0">
                <a:latin typeface="Simplified Arabic" pitchFamily="18" charset="-78"/>
                <a:ea typeface="+mj-ea"/>
                <a:cs typeface="Simplified Arabic" pitchFamily="18" charset="-78"/>
              </a:rPr>
              <a:t>هـ- المهبل (</a:t>
            </a:r>
            <a:r>
              <a:rPr lang="en-US" dirty="0">
                <a:latin typeface="Simplified Arabic" pitchFamily="18" charset="-78"/>
                <a:ea typeface="+mj-ea"/>
                <a:cs typeface="Simplified Arabic" pitchFamily="18" charset="-78"/>
              </a:rPr>
              <a:t>Vagina</a:t>
            </a:r>
            <a:r>
              <a:rPr lang="ar-SA" dirty="0">
                <a:latin typeface="Simplified Arabic" pitchFamily="18" charset="-78"/>
                <a:ea typeface="+mj-ea"/>
                <a:cs typeface="Simplified Arabic" pitchFamily="18" charset="-78"/>
              </a:rPr>
              <a:t>) وهو الجزء النهائي من قناة البيض الذي يفتح في المجمع وتخرج منه البيضة بعد تكوينها.</a:t>
            </a:r>
            <a:endParaRPr lang="en-US" dirty="0">
              <a:latin typeface="Simplified Arabic" pitchFamily="18" charset="-78"/>
              <a:ea typeface="+mj-ea"/>
              <a:cs typeface="Simplified Arabic" pitchFamily="18" charset="-78"/>
            </a:endParaRPr>
          </a:p>
          <a:p>
            <a:pPr marL="609600" indent="-609600" algn="r" rtl="1" eaLnBrk="1" hangingPunct="1">
              <a:lnSpc>
                <a:spcPct val="90000"/>
              </a:lnSpc>
              <a:defRPr/>
            </a:pPr>
            <a:r>
              <a:rPr lang="ar-SA" dirty="0">
                <a:latin typeface="Simplified Arabic" pitchFamily="18" charset="-78"/>
                <a:ea typeface="+mj-ea"/>
                <a:cs typeface="Simplified Arabic" pitchFamily="18" charset="-78"/>
              </a:rPr>
              <a:t>تركيب البيض:</a:t>
            </a:r>
          </a:p>
          <a:p>
            <a:pPr marL="609600" indent="-609600" algn="r" rtl="1" eaLnBrk="1" hangingPunct="1">
              <a:lnSpc>
                <a:spcPct val="90000"/>
              </a:lnSpc>
              <a:defRPr/>
            </a:pPr>
            <a:r>
              <a:rPr lang="ar-SA" dirty="0">
                <a:latin typeface="Simplified Arabic" pitchFamily="18" charset="-78"/>
                <a:ea typeface="+mj-ea"/>
                <a:cs typeface="Simplified Arabic" pitchFamily="18" charset="-78"/>
              </a:rPr>
              <a:t>تتركب البيضة في الطيور من البويضة وهي صفار البيض حيث يتم تخزين المح( </a:t>
            </a:r>
            <a:r>
              <a:rPr lang="en-US" dirty="0">
                <a:latin typeface="Simplified Arabic" pitchFamily="18" charset="-78"/>
                <a:ea typeface="+mj-ea"/>
                <a:cs typeface="Simplified Arabic" pitchFamily="18" charset="-78"/>
              </a:rPr>
              <a:t>Yolk</a:t>
            </a:r>
            <a:r>
              <a:rPr lang="ar-SA" dirty="0">
                <a:latin typeface="Simplified Arabic" pitchFamily="18" charset="-78"/>
                <a:ea typeface="+mj-ea"/>
                <a:cs typeface="Simplified Arabic" pitchFamily="18" charset="-78"/>
              </a:rPr>
              <a:t>) في البويضة وهي في المبيض .</a:t>
            </a:r>
          </a:p>
          <a:p>
            <a:pPr marL="609600" indent="-609600" algn="r" rtl="1" eaLnBrk="1" hangingPunct="1">
              <a:lnSpc>
                <a:spcPct val="90000"/>
              </a:lnSpc>
              <a:defRPr/>
            </a:pPr>
            <a:r>
              <a:rPr lang="ar-SA" dirty="0">
                <a:latin typeface="Simplified Arabic" pitchFamily="18" charset="-78"/>
                <a:ea typeface="+mj-ea"/>
                <a:cs typeface="Simplified Arabic" pitchFamily="18" charset="-78"/>
              </a:rPr>
              <a:t>بعد خروج البويضة من المبيض الى قناة البيض يضاف عليها الأغشية البيضية الزلال ( بياض البيضة) أو الألبومين (</a:t>
            </a:r>
            <a:r>
              <a:rPr lang="en-US" dirty="0">
                <a:latin typeface="Simplified Arabic" pitchFamily="18" charset="-78"/>
                <a:ea typeface="+mj-ea"/>
                <a:cs typeface="Simplified Arabic" pitchFamily="18" charset="-78"/>
              </a:rPr>
              <a:t>Albumin</a:t>
            </a:r>
            <a:r>
              <a:rPr lang="ar-SA" dirty="0">
                <a:latin typeface="Simplified Arabic" pitchFamily="18" charset="-78"/>
                <a:ea typeface="+mj-ea"/>
                <a:cs typeface="Simplified Arabic" pitchFamily="18" charset="-78"/>
              </a:rPr>
              <a:t>) ثم الغشاءين القشريين الرقيقين ثم القشرة الكلسية .</a:t>
            </a:r>
            <a:endParaRPr lang="en-US" dirty="0">
              <a:latin typeface="Simplified Arabic" pitchFamily="18" charset="-78"/>
              <a:ea typeface="+mj-ea"/>
              <a:cs typeface="Simplified Arabic" pitchFamily="18" charset="-78"/>
            </a:endParaRPr>
          </a:p>
        </p:txBody>
      </p:sp>
    </p:spTree>
    <p:extLst>
      <p:ext uri="{BB962C8B-B14F-4D97-AF65-F5344CB8AC3E}">
        <p14:creationId xmlns:p14="http://schemas.microsoft.com/office/powerpoint/2010/main" val="575454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0" y="476672"/>
            <a:ext cx="8963025" cy="6768678"/>
          </a:xfrm>
          <a:effectLst>
            <a:outerShdw dist="35921" dir="2700000" algn="ctr" rotWithShape="0">
              <a:schemeClr val="hlink"/>
            </a:outerShdw>
          </a:effectLst>
        </p:spPr>
        <p:txBody>
          <a:bodyPr/>
          <a:lstStyle/>
          <a:p>
            <a:pPr marL="609600" indent="-609600" algn="r" rtl="1" eaLnBrk="1" hangingPunct="1">
              <a:lnSpc>
                <a:spcPct val="90000"/>
              </a:lnSpc>
              <a:buFontTx/>
              <a:buChar char="•"/>
              <a:defRPr/>
            </a:pPr>
            <a:r>
              <a:rPr lang="ar-SA" sz="2400" b="1" dirty="0">
                <a:latin typeface="Simplified Arabic" pitchFamily="18" charset="-78"/>
                <a:ea typeface="+mj-ea"/>
                <a:cs typeface="Simplified Arabic" pitchFamily="18" charset="-78"/>
              </a:rPr>
              <a:t>القشرة الكلسية مسامية تسمح بتبادل الغازات مع أغشية الجنين</a:t>
            </a:r>
          </a:p>
          <a:p>
            <a:pPr marL="609600" indent="-609600" algn="r" rtl="1" eaLnBrk="1" hangingPunct="1">
              <a:lnSpc>
                <a:spcPct val="90000"/>
              </a:lnSpc>
              <a:buFontTx/>
              <a:buChar char="•"/>
              <a:defRPr/>
            </a:pPr>
            <a:r>
              <a:rPr lang="ar-SA" sz="2400" b="1" dirty="0">
                <a:latin typeface="Simplified Arabic" pitchFamily="18" charset="-78"/>
                <a:ea typeface="+mj-ea"/>
                <a:cs typeface="Simplified Arabic" pitchFamily="18" charset="-78"/>
              </a:rPr>
              <a:t>في النهاية الطرفية للبيضة يوجد الفراغ الهوائي بين الغشاءين.  </a:t>
            </a:r>
          </a:p>
          <a:p>
            <a:pPr marL="609600" indent="-609600" algn="r" rtl="1" eaLnBrk="1" hangingPunct="1">
              <a:lnSpc>
                <a:spcPct val="90000"/>
              </a:lnSpc>
              <a:buFontTx/>
              <a:buChar char="•"/>
              <a:defRPr/>
            </a:pPr>
            <a:r>
              <a:rPr lang="ar-SA" sz="2400" b="1" dirty="0">
                <a:latin typeface="Simplified Arabic" pitchFamily="18" charset="-78"/>
                <a:ea typeface="+mj-ea"/>
                <a:cs typeface="Simplified Arabic" pitchFamily="18" charset="-78"/>
              </a:rPr>
              <a:t>والبيض يكون مختلف الأحجام ويأخذ اللون الأبيض أو المنقش بالأسود أو </a:t>
            </a:r>
            <a:r>
              <a:rPr lang="ar-SY" sz="2400" b="1" dirty="0" smtClean="0">
                <a:latin typeface="Simplified Arabic" pitchFamily="18" charset="-78"/>
                <a:ea typeface="+mj-ea"/>
                <a:cs typeface="Simplified Arabic" pitchFamily="18" charset="-78"/>
              </a:rPr>
              <a:t>ال</a:t>
            </a:r>
            <a:r>
              <a:rPr lang="ar-SA" sz="2400" b="1" dirty="0" smtClean="0">
                <a:latin typeface="Simplified Arabic" pitchFamily="18" charset="-78"/>
                <a:ea typeface="+mj-ea"/>
                <a:cs typeface="Simplified Arabic" pitchFamily="18" charset="-78"/>
              </a:rPr>
              <a:t>بني </a:t>
            </a:r>
            <a:r>
              <a:rPr lang="ar-SA" sz="2400" b="1" dirty="0">
                <a:latin typeface="Simplified Arabic" pitchFamily="18" charset="-78"/>
                <a:ea typeface="+mj-ea"/>
                <a:cs typeface="Simplified Arabic" pitchFamily="18" charset="-78"/>
              </a:rPr>
              <a:t>وتحتضن الطيور البيض لعدة ايام حتى يفقس </a:t>
            </a:r>
          </a:p>
          <a:p>
            <a:pPr marL="609600" indent="-609600" algn="r" rtl="1" eaLnBrk="1" hangingPunct="1">
              <a:lnSpc>
                <a:spcPct val="90000"/>
              </a:lnSpc>
              <a:buFontTx/>
              <a:buChar char="•"/>
              <a:defRPr/>
            </a:pPr>
            <a:r>
              <a:rPr lang="ar-SA" sz="2400" b="1" dirty="0">
                <a:latin typeface="Simplified Arabic" pitchFamily="18" charset="-78"/>
                <a:ea typeface="+mj-ea"/>
                <a:cs typeface="Simplified Arabic" pitchFamily="18" charset="-78"/>
              </a:rPr>
              <a:t> -البويضة (صفار البيضة أو المح) هي الخلية الجنسية وتكون ممتلئة بالمح حيث ينحصر السيتوبلازم فيها الى جزء بسيط أعلى المح يعرف بالسيتوبلازم النشط أو القرص الجرثومي حيث توجد به النواة احادية المجموعة الكروموسومية (1ن </a:t>
            </a:r>
            <a:r>
              <a:rPr lang="en-US" sz="2400" b="1" dirty="0">
                <a:latin typeface="Simplified Arabic" pitchFamily="18" charset="-78"/>
                <a:ea typeface="+mj-ea"/>
                <a:cs typeface="Simplified Arabic" pitchFamily="18" charset="-78"/>
              </a:rPr>
              <a:t>1n</a:t>
            </a:r>
            <a:r>
              <a:rPr lang="ar-SA" sz="2400" b="1" dirty="0">
                <a:latin typeface="Simplified Arabic" pitchFamily="18" charset="-78"/>
                <a:ea typeface="+mj-ea"/>
                <a:cs typeface="Simplified Arabic" pitchFamily="18" charset="-78"/>
              </a:rPr>
              <a:t>) .</a:t>
            </a:r>
          </a:p>
          <a:p>
            <a:pPr marL="609600" indent="-609600" algn="r" rtl="1" eaLnBrk="1" hangingPunct="1">
              <a:lnSpc>
                <a:spcPct val="90000"/>
              </a:lnSpc>
              <a:buFontTx/>
              <a:buChar char="•"/>
              <a:defRPr/>
            </a:pPr>
            <a:r>
              <a:rPr lang="ar-SA" sz="2400" b="1" dirty="0">
                <a:latin typeface="Simplified Arabic" pitchFamily="18" charset="-78"/>
                <a:ea typeface="+mj-ea"/>
                <a:cs typeface="Simplified Arabic" pitchFamily="18" charset="-78"/>
              </a:rPr>
              <a:t>- يصنع المح  في كبد الأم ثم ينتقل عن طريق تيار الدم الى الخلايا الحويصلية التي تحيط بالبويضة في المبيض .</a:t>
            </a:r>
          </a:p>
          <a:p>
            <a:pPr marL="609600" indent="-609600" algn="r" rtl="1" eaLnBrk="1" hangingPunct="1">
              <a:lnSpc>
                <a:spcPct val="90000"/>
              </a:lnSpc>
              <a:buFontTx/>
              <a:buChar char="•"/>
              <a:defRPr/>
            </a:pPr>
            <a:r>
              <a:rPr lang="ar-SA" sz="2400" b="1" dirty="0">
                <a:latin typeface="Simplified Arabic" pitchFamily="18" charset="-78"/>
                <a:ea typeface="+mj-ea"/>
                <a:cs typeface="Simplified Arabic" pitchFamily="18" charset="-78"/>
              </a:rPr>
              <a:t>والمح (</a:t>
            </a:r>
            <a:r>
              <a:rPr lang="en-US" sz="2400" b="1" dirty="0">
                <a:latin typeface="Simplified Arabic" pitchFamily="18" charset="-78"/>
                <a:ea typeface="+mj-ea"/>
                <a:cs typeface="Simplified Arabic" pitchFamily="18" charset="-78"/>
              </a:rPr>
              <a:t>yolk</a:t>
            </a:r>
            <a:r>
              <a:rPr lang="ar-SA" sz="2400" b="1" dirty="0">
                <a:latin typeface="Simplified Arabic" pitchFamily="18" charset="-78"/>
                <a:ea typeface="+mj-ea"/>
                <a:cs typeface="Simplified Arabic" pitchFamily="18" charset="-78"/>
              </a:rPr>
              <a:t>) يترسب داخل البويضة على طبقتين  مح ابيض صغير الحبيبات وأصفر كبير الحبيبات</a:t>
            </a:r>
          </a:p>
          <a:p>
            <a:pPr marL="609600" indent="-609600" algn="r" rtl="1" eaLnBrk="1" hangingPunct="1">
              <a:lnSpc>
                <a:spcPct val="90000"/>
              </a:lnSpc>
              <a:buFontTx/>
              <a:buChar char="•"/>
              <a:defRPr/>
            </a:pPr>
            <a:r>
              <a:rPr lang="ar-SA" sz="2400" b="1" dirty="0">
                <a:latin typeface="Simplified Arabic" pitchFamily="18" charset="-78"/>
                <a:ea typeface="+mj-ea"/>
                <a:cs typeface="Simplified Arabic" pitchFamily="18" charset="-78"/>
              </a:rPr>
              <a:t>ويتركب المح في الطيور من حوالي 50% ماء 33% مواد دهنية (فسفاتيه ومتعادلة) 17% بروتينات ،1% مواد كربوهيدراتية وقليل من الأملاح المعدنية الذائبة مثل كلوريد الصوديوم وكلوريد الكالسيوم وبعض الفيتامينات (</a:t>
            </a:r>
            <a:r>
              <a:rPr lang="en-US" sz="2400" b="1" dirty="0">
                <a:latin typeface="Simplified Arabic" pitchFamily="18" charset="-78"/>
                <a:ea typeface="+mj-ea"/>
                <a:cs typeface="Simplified Arabic" pitchFamily="18" charset="-78"/>
              </a:rPr>
              <a:t>A,B1,B2,E</a:t>
            </a:r>
            <a:r>
              <a:rPr lang="ar-SA" sz="2400" b="1" dirty="0">
                <a:latin typeface="Simplified Arabic" pitchFamily="18" charset="-78"/>
                <a:ea typeface="+mj-ea"/>
                <a:cs typeface="Simplified Arabic" pitchFamily="18" charset="-78"/>
              </a:rPr>
              <a:t>)  </a:t>
            </a:r>
          </a:p>
        </p:txBody>
      </p:sp>
    </p:spTree>
    <p:extLst>
      <p:ext uri="{BB962C8B-B14F-4D97-AF65-F5344CB8AC3E}">
        <p14:creationId xmlns:p14="http://schemas.microsoft.com/office/powerpoint/2010/main" val="1593238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248150" y="476250"/>
            <a:ext cx="4895850" cy="4525963"/>
          </a:xfrm>
          <a:noFill/>
          <a:ln/>
        </p:spPr>
        <p:txBody>
          <a:bodyPr/>
          <a:lstStyle/>
          <a:p>
            <a:pPr marL="609600" indent="-609600" algn="ctr" rtl="1"/>
            <a:r>
              <a:rPr lang="ar-SA" sz="2700" b="1" dirty="0"/>
              <a:t>يتكون الجهاز التناسلي الأنثوي على الناحية اليسرى فقط</a:t>
            </a:r>
          </a:p>
          <a:p>
            <a:pPr marL="609600" indent="-609600" algn="r" rtl="1"/>
            <a:r>
              <a:rPr lang="ar-SA" sz="2700" b="1" dirty="0"/>
              <a:t>يمكن أن تكون أعضاء الناحية اليمنى الضامرة فعالة إذا أزيلت الأعضاء على الناحية </a:t>
            </a:r>
            <a:r>
              <a:rPr lang="ar-SA" sz="2700" b="1" dirty="0" smtClean="0"/>
              <a:t>اليسرى</a:t>
            </a:r>
            <a:r>
              <a:rPr lang="ar-SY" sz="2700" b="1" dirty="0" smtClean="0"/>
              <a:t>( احتياط)</a:t>
            </a:r>
            <a:endParaRPr lang="ar-SA" sz="2700" b="1" dirty="0"/>
          </a:p>
          <a:p>
            <a:pPr marL="609600" indent="-609600" algn="r" rtl="1"/>
            <a:r>
              <a:rPr lang="ar-SA" sz="2700" b="1" dirty="0"/>
              <a:t>يتكون الجهاز التناسلي الأنثوي من:</a:t>
            </a:r>
          </a:p>
          <a:p>
            <a:pPr marL="609600" indent="-609600" algn="r" rtl="1">
              <a:buFontTx/>
              <a:buAutoNum type="arabicPeriod"/>
            </a:pPr>
            <a:r>
              <a:rPr lang="ar-SA" sz="2700" b="1" dirty="0">
                <a:solidFill>
                  <a:srgbClr val="FF0000"/>
                </a:solidFill>
              </a:rPr>
              <a:t>المبيض </a:t>
            </a:r>
            <a:r>
              <a:rPr lang="en-US" sz="2700" b="1" dirty="0">
                <a:solidFill>
                  <a:srgbClr val="FF0000"/>
                </a:solidFill>
              </a:rPr>
              <a:t>Ovary</a:t>
            </a:r>
          </a:p>
          <a:p>
            <a:pPr marL="609600" indent="-609600" algn="r" rtl="1">
              <a:buFontTx/>
              <a:buAutoNum type="arabicPeriod"/>
            </a:pPr>
            <a:r>
              <a:rPr lang="ar-SA" sz="2700" b="1" dirty="0">
                <a:solidFill>
                  <a:srgbClr val="FF0000"/>
                </a:solidFill>
              </a:rPr>
              <a:t>القمع </a:t>
            </a:r>
            <a:r>
              <a:rPr lang="en-US" sz="2700" b="1" dirty="0">
                <a:solidFill>
                  <a:srgbClr val="FF0000"/>
                </a:solidFill>
              </a:rPr>
              <a:t>Infundibulum</a:t>
            </a:r>
          </a:p>
          <a:p>
            <a:pPr marL="609600" indent="-609600" algn="r" rtl="1">
              <a:buFontTx/>
              <a:buAutoNum type="arabicPeriod"/>
            </a:pPr>
            <a:r>
              <a:rPr lang="ar-SA" sz="2700" b="1" dirty="0">
                <a:solidFill>
                  <a:srgbClr val="FF0000"/>
                </a:solidFill>
              </a:rPr>
              <a:t>قناة البيض </a:t>
            </a:r>
            <a:r>
              <a:rPr lang="en-US" sz="2700" b="1" dirty="0">
                <a:solidFill>
                  <a:srgbClr val="FF0000"/>
                </a:solidFill>
              </a:rPr>
              <a:t>Oviduct</a:t>
            </a:r>
          </a:p>
          <a:p>
            <a:pPr marL="609600" indent="-609600" algn="r" rtl="1">
              <a:buFontTx/>
              <a:buAutoNum type="arabic1Minus"/>
            </a:pPr>
            <a:r>
              <a:rPr lang="ar-SA" sz="2700" b="1" dirty="0"/>
              <a:t>المعظم </a:t>
            </a:r>
            <a:r>
              <a:rPr lang="en-US" sz="2700" b="1" dirty="0"/>
              <a:t>Magnum </a:t>
            </a:r>
            <a:r>
              <a:rPr lang="ar-SA" sz="2700" b="1" dirty="0"/>
              <a:t> منطقة إفراز </a:t>
            </a:r>
            <a:r>
              <a:rPr lang="ar-SA" sz="2700" b="1" dirty="0" smtClean="0"/>
              <a:t>الألبومين</a:t>
            </a:r>
            <a:endParaRPr lang="ar-SA" sz="2700" b="1" dirty="0"/>
          </a:p>
          <a:p>
            <a:pPr marL="609600" indent="-609600" algn="r" rtl="1">
              <a:buFontTx/>
              <a:buAutoNum type="arabic1Minus"/>
            </a:pPr>
            <a:r>
              <a:rPr lang="ar-SA" sz="2700" b="1" dirty="0"/>
              <a:t>البرزخ </a:t>
            </a:r>
            <a:r>
              <a:rPr lang="en-US" sz="2700" b="1" dirty="0"/>
              <a:t>Isthmus</a:t>
            </a:r>
            <a:r>
              <a:rPr lang="ar-SA" sz="2700" b="1" dirty="0"/>
              <a:t> منطقة تكوين و إفراز الغشاء الداخلي و الخارجي للقشرة</a:t>
            </a:r>
            <a:endParaRPr lang="en-US" sz="2700" b="1" dirty="0"/>
          </a:p>
          <a:p>
            <a:pPr marL="609600" indent="-609600" algn="r" rtl="1">
              <a:buFont typeface="Wingdings" pitchFamily="2" charset="2"/>
              <a:buNone/>
            </a:pPr>
            <a:endParaRPr lang="en-US" sz="2700" b="1" dirty="0"/>
          </a:p>
          <a:p>
            <a:pPr marL="609600" indent="-609600" algn="r" rtl="1"/>
            <a:endParaRPr lang="en-US" sz="2700" b="1" dirty="0"/>
          </a:p>
        </p:txBody>
      </p:sp>
      <p:sp>
        <p:nvSpPr>
          <p:cNvPr id="119812" name="Text Box 4"/>
          <p:cNvSpPr txBox="1">
            <a:spLocks noChangeArrowheads="1"/>
          </p:cNvSpPr>
          <p:nvPr/>
        </p:nvSpPr>
        <p:spPr bwMode="auto">
          <a:xfrm>
            <a:off x="3635375" y="1196975"/>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endParaRPr lang="en-US"/>
          </a:p>
        </p:txBody>
      </p:sp>
      <p:sp>
        <p:nvSpPr>
          <p:cNvPr id="119813" name="Rectangle 5"/>
          <p:cNvSpPr>
            <a:spLocks noChangeArrowheads="1"/>
          </p:cNvSpPr>
          <p:nvPr/>
        </p:nvSpPr>
        <p:spPr bwMode="auto">
          <a:xfrm>
            <a:off x="0" y="0"/>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SA" sz="2400" b="1" dirty="0">
                <a:solidFill>
                  <a:srgbClr val="FF0000"/>
                </a:solidFill>
                <a:effectLst>
                  <a:outerShdw blurRad="38100" dist="38100" dir="2700000" algn="tl">
                    <a:srgbClr val="000000"/>
                  </a:outerShdw>
                </a:effectLst>
              </a:rPr>
              <a:t>الجهاز التناسلي الأنثوي</a:t>
            </a:r>
          </a:p>
          <a:p>
            <a:pPr algn="ctr"/>
            <a:r>
              <a:rPr lang="en-US" sz="2400" b="1" dirty="0">
                <a:solidFill>
                  <a:srgbClr val="FF0000"/>
                </a:solidFill>
                <a:effectLst>
                  <a:outerShdw blurRad="38100" dist="38100" dir="2700000" algn="tl">
                    <a:srgbClr val="000000"/>
                  </a:outerShdw>
                </a:effectLst>
              </a:rPr>
              <a:t>Female Reproductive system</a:t>
            </a:r>
          </a:p>
        </p:txBody>
      </p:sp>
      <p:pic>
        <p:nvPicPr>
          <p:cNvPr id="119815" name="Picture 7"/>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23850" y="1052513"/>
            <a:ext cx="3816350" cy="4824412"/>
          </a:xfrm>
          <a:noFill/>
          <a:ln/>
        </p:spPr>
      </p:pic>
    </p:spTree>
    <p:extLst>
      <p:ext uri="{BB962C8B-B14F-4D97-AF65-F5344CB8AC3E}">
        <p14:creationId xmlns:p14="http://schemas.microsoft.com/office/powerpoint/2010/main" val="2527158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p:cTn id="7" dur="1000" fill="hold"/>
                                        <p:tgtEl>
                                          <p:spTgt spid="119811"/>
                                        </p:tgtEl>
                                        <p:attrNameLst>
                                          <p:attrName>ppt_w</p:attrName>
                                        </p:attrNameLst>
                                      </p:cBhvr>
                                      <p:tavLst>
                                        <p:tav tm="0">
                                          <p:val>
                                            <p:fltVal val="0"/>
                                          </p:val>
                                        </p:tav>
                                        <p:tav tm="100000">
                                          <p:val>
                                            <p:strVal val="#ppt_w"/>
                                          </p:val>
                                        </p:tav>
                                      </p:tavLst>
                                    </p:anim>
                                    <p:anim calcmode="lin" valueType="num">
                                      <p:cBhvr>
                                        <p:cTn id="8" dur="1000" fill="hold"/>
                                        <p:tgtEl>
                                          <p:spTgt spid="119811"/>
                                        </p:tgtEl>
                                        <p:attrNameLst>
                                          <p:attrName>ppt_h</p:attrName>
                                        </p:attrNameLst>
                                      </p:cBhvr>
                                      <p:tavLst>
                                        <p:tav tm="0">
                                          <p:val>
                                            <p:fltVal val="0"/>
                                          </p:val>
                                        </p:tav>
                                        <p:tav tm="100000">
                                          <p:val>
                                            <p:strVal val="#ppt_h"/>
                                          </p:val>
                                        </p:tav>
                                      </p:tavLst>
                                    </p:anim>
                                    <p:anim calcmode="lin" valueType="num">
                                      <p:cBhvr>
                                        <p:cTn id="9" dur="1000" fill="hold"/>
                                        <p:tgtEl>
                                          <p:spTgt spid="1198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98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3835</TotalTime>
  <Words>1948</Words>
  <Application>Microsoft Office PowerPoint</Application>
  <PresentationFormat>عرض على الشاشة (3:4)‏</PresentationFormat>
  <Paragraphs>393</Paragraphs>
  <Slides>45</Slides>
  <Notes>32</Notes>
  <HiddenSlides>0</HiddenSlides>
  <MMClips>0</MMClips>
  <ScaleCrop>false</ScaleCrop>
  <HeadingPairs>
    <vt:vector size="6" baseType="variant">
      <vt:variant>
        <vt:lpstr>الخطوط المستخدمة</vt:lpstr>
      </vt:variant>
      <vt:variant>
        <vt:i4>11</vt:i4>
      </vt:variant>
      <vt:variant>
        <vt:lpstr>نسق</vt:lpstr>
      </vt:variant>
      <vt:variant>
        <vt:i4>2</vt:i4>
      </vt:variant>
      <vt:variant>
        <vt:lpstr>عناوين الشرائح</vt:lpstr>
      </vt:variant>
      <vt:variant>
        <vt:i4>45</vt:i4>
      </vt:variant>
    </vt:vector>
  </HeadingPairs>
  <TitlesOfParts>
    <vt:vector size="58" baseType="lpstr">
      <vt:lpstr>MS PGothic</vt:lpstr>
      <vt:lpstr>Arial</vt:lpstr>
      <vt:lpstr>Britannic Bold</vt:lpstr>
      <vt:lpstr>Calibri</vt:lpstr>
      <vt:lpstr>Comic Sans MS</vt:lpstr>
      <vt:lpstr>FS_Free</vt:lpstr>
      <vt:lpstr>Rockwell Extra Bold</vt:lpstr>
      <vt:lpstr>Simplified Arabic</vt:lpstr>
      <vt:lpstr>Tahoma</vt:lpstr>
      <vt:lpstr>Times New Roman</vt:lpstr>
      <vt:lpstr>Wingdings</vt:lpstr>
      <vt:lpstr>Default Design</vt:lpstr>
      <vt:lpstr>Azure</vt:lpstr>
      <vt:lpstr>عرض تقديمي في PowerPoint</vt:lpstr>
      <vt:lpstr>عرض تقديمي في PowerPoint</vt:lpstr>
      <vt:lpstr>Edible egg:البيض الممكن أكله    </vt:lpstr>
      <vt:lpstr>Formation of the egg تكوين البيضة</vt:lpstr>
      <vt:lpstr>- المبيض: يتكون صفار البيضة في المبيض , ويعد الصفار خلية بويضيه مكتنزة بالمواد المغذية. تتركز وظيفة المبيض في إنتاج الخلايا الجنسية الأنثوية مع كميات احتياطية كبيرة من المواد المغذية بالإضافة للهرمونات(أستروجين- أندروجين – بروجستيرون) وتختلف كمية البويضات استنادا لنوع الطير, العرق, العمر, والحالة الفيزيولوجية للطير.</vt:lpstr>
      <vt:lpstr>تركب قناة البيض في أنثى الدجاج من:   أ-القمع : (Infundibulum) وهو الجزء العلوي قريب من المبيض ذو فتحه او فوهة واسعة يستقبل  من خلالها البويضة من المبيض .  ب- الجزء الغدي: (Magnum ) وهو الامتداد الخلفي للقمع الى نصف القناة تقريبا ،ويفرز الزلال حول البويضة ،وغشائه الداخلي على شكل ميازيب لولبية مما يعمل على التفاف الزلال على الجانبين وتكوين ما يعرف بالكلازا (Chalaza) والتي تعمل على حفظ البويضة (صفار البيضة او المح ) في وضع مركزي داخل البيضة. </vt:lpstr>
      <vt:lpstr>عرض تقديمي في PowerPoint</vt:lpstr>
      <vt:lpstr>عرض تقديمي في PowerPoint</vt:lpstr>
      <vt:lpstr>عرض تقديمي في PowerPoint</vt:lpstr>
      <vt:lpstr>عرض تقديمي في PowerPoint</vt:lpstr>
      <vt:lpstr>Chicken Tract</vt:lpstr>
      <vt:lpstr>Chicken Ovary</vt:lpstr>
      <vt:lpstr>Ovary with large follicles removed</vt:lpstr>
      <vt:lpstr>Chicken Reproductive Tract</vt:lpstr>
      <vt:lpstr>Infundibulum القمع</vt:lpstr>
      <vt:lpstr>Cloaca المجمع</vt:lpstr>
      <vt:lpstr>Cloaca of Chicken</vt:lpstr>
      <vt:lpstr>تركيب البيضة</vt:lpstr>
      <vt:lpstr>مكونات بيضة الدجاجة ووظائفها</vt:lpstr>
      <vt:lpstr>تابع لمكونات البيضة</vt:lpstr>
      <vt:lpstr>عرض تقديمي في PowerPoint</vt:lpstr>
      <vt:lpstr>Egg SHELLقشرة البيضة (10 %)</vt:lpstr>
      <vt:lpstr>Albumenالآح أو الزلال </vt:lpstr>
      <vt:lpstr>عرض تقديمي في PowerPoint</vt:lpstr>
      <vt:lpstr>YOLK الصفار </vt:lpstr>
      <vt:lpstr>التركيب الكيميائي لأنواع البيوض المختلفة</vt:lpstr>
      <vt:lpstr>عرض تقديمي في PowerPoint</vt:lpstr>
      <vt:lpstr>عرض تقديمي في PowerPoint</vt:lpstr>
      <vt:lpstr>Lipids in Yolkالليبيدات في الصفار  </vt:lpstr>
      <vt:lpstr>عرض تقديمي في PowerPoint</vt:lpstr>
      <vt:lpstr> العوامل المؤثرة في وزن البيض - العوامل الوراثية وطرق الرعاية -العناية بقطيع البيض - عمر النضج الجنسي -وزن الجسم عند النضج الجنسي - عدد البيض - وزن البضة في سلسلة وضع البيض - وجود الصفار </vt:lpstr>
      <vt:lpstr>           Sizing فرز البيض </vt:lpstr>
      <vt:lpstr>عرض تقديمي في PowerPoint</vt:lpstr>
      <vt:lpstr>العوامل المؤثرة في مكونات البيضة - وزن البيضة - عمر الطيور - فصل السنة -عليقة الطيور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شكراً لحسن إصغائكم</vt:lpstr>
    </vt:vector>
  </TitlesOfParts>
  <Company>fdx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jokoh</dc:creator>
  <cp:lastModifiedBy>Tona</cp:lastModifiedBy>
  <cp:revision>381</cp:revision>
  <dcterms:created xsi:type="dcterms:W3CDTF">2005-06-01T09:09:04Z</dcterms:created>
  <dcterms:modified xsi:type="dcterms:W3CDTF">2020-03-25T05:36:19Z</dcterms:modified>
</cp:coreProperties>
</file>